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390" r:id="rId4"/>
    <p:sldId id="270" r:id="rId5"/>
    <p:sldId id="258" r:id="rId6"/>
    <p:sldId id="357" r:id="rId7"/>
    <p:sldId id="358" r:id="rId8"/>
    <p:sldId id="327" r:id="rId9"/>
    <p:sldId id="359" r:id="rId10"/>
    <p:sldId id="360" r:id="rId11"/>
    <p:sldId id="361" r:id="rId12"/>
    <p:sldId id="328" r:id="rId13"/>
    <p:sldId id="362" r:id="rId14"/>
    <p:sldId id="329" r:id="rId15"/>
    <p:sldId id="364" r:id="rId16"/>
    <p:sldId id="365" r:id="rId17"/>
    <p:sldId id="366" r:id="rId18"/>
    <p:sldId id="330" r:id="rId19"/>
    <p:sldId id="369" r:id="rId20"/>
    <p:sldId id="410" r:id="rId21"/>
    <p:sldId id="331" r:id="rId22"/>
    <p:sldId id="370" r:id="rId23"/>
    <p:sldId id="391" r:id="rId24"/>
    <p:sldId id="332" r:id="rId25"/>
    <p:sldId id="371" r:id="rId26"/>
    <p:sldId id="333" r:id="rId27"/>
    <p:sldId id="372" r:id="rId28"/>
    <p:sldId id="334" r:id="rId29"/>
    <p:sldId id="373" r:id="rId30"/>
    <p:sldId id="374" r:id="rId31"/>
    <p:sldId id="375" r:id="rId32"/>
    <p:sldId id="376" r:id="rId33"/>
    <p:sldId id="377" r:id="rId34"/>
    <p:sldId id="378" r:id="rId35"/>
    <p:sldId id="335" r:id="rId36"/>
    <p:sldId id="379" r:id="rId37"/>
    <p:sldId id="380" r:id="rId38"/>
    <p:sldId id="381" r:id="rId39"/>
    <p:sldId id="336" r:id="rId40"/>
    <p:sldId id="271" r:id="rId41"/>
    <p:sldId id="272" r:id="rId42"/>
    <p:sldId id="273" r:id="rId43"/>
    <p:sldId id="338" r:id="rId44"/>
    <p:sldId id="274" r:id="rId45"/>
    <p:sldId id="275" r:id="rId46"/>
    <p:sldId id="382" r:id="rId47"/>
    <p:sldId id="277" r:id="rId48"/>
    <p:sldId id="276" r:id="rId49"/>
    <p:sldId id="294" r:id="rId50"/>
    <p:sldId id="292" r:id="rId51"/>
    <p:sldId id="278" r:id="rId52"/>
    <p:sldId id="337" r:id="rId53"/>
    <p:sldId id="279" r:id="rId54"/>
    <p:sldId id="296" r:id="rId55"/>
    <p:sldId id="297" r:id="rId56"/>
    <p:sldId id="392" r:id="rId57"/>
    <p:sldId id="280" r:id="rId58"/>
    <p:sldId id="339" r:id="rId59"/>
    <p:sldId id="411" r:id="rId60"/>
    <p:sldId id="283" r:id="rId61"/>
    <p:sldId id="281" r:id="rId62"/>
    <p:sldId id="295" r:id="rId63"/>
    <p:sldId id="299" r:id="rId64"/>
    <p:sldId id="300" r:id="rId65"/>
    <p:sldId id="340" r:id="rId66"/>
    <p:sldId id="287" r:id="rId67"/>
    <p:sldId id="393" r:id="rId68"/>
    <p:sldId id="383" r:id="rId69"/>
    <p:sldId id="384" r:id="rId70"/>
    <p:sldId id="341" r:id="rId71"/>
    <p:sldId id="303" r:id="rId72"/>
    <p:sldId id="345" r:id="rId73"/>
    <p:sldId id="282" r:id="rId74"/>
    <p:sldId id="284" r:id="rId75"/>
    <p:sldId id="346" r:id="rId76"/>
    <p:sldId id="395" r:id="rId77"/>
    <p:sldId id="394" r:id="rId78"/>
    <p:sldId id="285" r:id="rId79"/>
    <p:sldId id="298" r:id="rId80"/>
    <p:sldId id="347" r:id="rId81"/>
    <p:sldId id="301" r:id="rId82"/>
    <p:sldId id="288" r:id="rId83"/>
    <p:sldId id="348" r:id="rId84"/>
    <p:sldId id="396" r:id="rId85"/>
    <p:sldId id="397" r:id="rId86"/>
    <p:sldId id="349" r:id="rId87"/>
    <p:sldId id="399" r:id="rId88"/>
    <p:sldId id="398" r:id="rId89"/>
    <p:sldId id="400" r:id="rId90"/>
    <p:sldId id="350" r:id="rId91"/>
    <p:sldId id="385" r:id="rId92"/>
    <p:sldId id="351" r:id="rId93"/>
    <p:sldId id="386" r:id="rId94"/>
    <p:sldId id="387" r:id="rId95"/>
    <p:sldId id="388" r:id="rId96"/>
    <p:sldId id="352" r:id="rId97"/>
    <p:sldId id="402" r:id="rId98"/>
    <p:sldId id="403" r:id="rId99"/>
    <p:sldId id="404" r:id="rId100"/>
    <p:sldId id="405" r:id="rId101"/>
    <p:sldId id="406" r:id="rId102"/>
    <p:sldId id="353" r:id="rId103"/>
    <p:sldId id="389" r:id="rId104"/>
    <p:sldId id="354" r:id="rId105"/>
    <p:sldId id="401" r:id="rId106"/>
    <p:sldId id="407" r:id="rId107"/>
    <p:sldId id="355" r:id="rId108"/>
    <p:sldId id="290" r:id="rId109"/>
    <p:sldId id="289" r:id="rId1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t>1/15/2019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t>1/15/2019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hasCustomPrompt="1"/>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3" name="Text Placeholder 2"/>
          <p:cNvSpPr>
            <a:spLocks noGrp="1"/>
          </p:cNvSpPr>
          <p:nvPr>
            <p:ph type="body" idx="1" hasCustomPrompt="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t>1/15/2019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t>1/15/2019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hasCustomPrompt="1"/>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3" name="Text Placeholder 2"/>
          <p:cNvSpPr>
            <a:spLocks noGrp="1"/>
          </p:cNvSpPr>
          <p:nvPr>
            <p:ph type="body" idx="1" hasCustomPrompt="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t>1/15/2019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hasCustomPrompt="1"/>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3" name="Text Placeholder 2"/>
          <p:cNvSpPr>
            <a:spLocks noGrp="1"/>
          </p:cNvSpPr>
          <p:nvPr>
            <p:ph type="body" idx="1" hasCustomPrompt="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t>1/15/2019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77335" y="609600"/>
            <a:ext cx="7060150" cy="525145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t>1/15/2019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1/15/2019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t>1/15/2019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77334" y="2160589"/>
            <a:ext cx="4184035" cy="388077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5089970" y="2160589"/>
            <a:ext cx="4184034" cy="388077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1/15/2019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hasCustomPrompt="1"/>
          </p:nvPr>
        </p:nvSpPr>
        <p:spPr>
          <a:xfrm>
            <a:off x="675745" y="2737245"/>
            <a:ext cx="4185623" cy="3304117"/>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hasCustomPrompt="1"/>
          </p:nvPr>
        </p:nvSpPr>
        <p:spPr>
          <a:xfrm>
            <a:off x="5088384" y="2737245"/>
            <a:ext cx="4185617" cy="3304117"/>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t>1/15/2019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t>1/15/2019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t>1/15/2019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4760461" y="514924"/>
            <a:ext cx="4513541" cy="5526437"/>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677334" y="2777069"/>
            <a:ext cx="3854528" cy="2584449"/>
          </a:xfrm>
        </p:spPr>
        <p:txBody>
          <a:bodyPr>
            <a:normAutofit/>
          </a:bodyPr>
          <a:lstStyle>
            <a:lvl1pPr marL="0" indent="0">
              <a:buNone/>
              <a:defRPr sz="14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42A54C80-263E-416B-A8E0-580EDEADCBDC}" type="datetimeFigureOut">
              <a:rPr lang="en-US" dirty="0"/>
              <a:t>1/15/2019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t>1/15/2019</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t>1/15/2019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9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07067" y="1948293"/>
            <a:ext cx="7766936" cy="2102544"/>
          </a:xfrm>
        </p:spPr>
        <p:txBody>
          <a:bodyPr/>
          <a:lstStyle/>
          <a:p>
            <a:r>
              <a:rPr lang="zh-CN" altLang="en-US" dirty="0">
                <a:solidFill>
                  <a:schemeClr val="tx1"/>
                </a:solidFill>
              </a:rPr>
              <a:t>项目最终评审</a:t>
            </a:r>
          </a:p>
        </p:txBody>
      </p:sp>
      <p:sp>
        <p:nvSpPr>
          <p:cNvPr id="3" name="副标题 2"/>
          <p:cNvSpPr>
            <a:spLocks noGrp="1"/>
          </p:cNvSpPr>
          <p:nvPr>
            <p:ph type="subTitle" idx="1"/>
          </p:nvPr>
        </p:nvSpPr>
        <p:spPr/>
        <p:txBody>
          <a:bodyPr>
            <a:normAutofit/>
          </a:bodyPr>
          <a:lstStyle/>
          <a:p>
            <a:r>
              <a:rPr lang="zh-CN" altLang="en-US" sz="2400" dirty="0">
                <a:solidFill>
                  <a:schemeClr val="tx1"/>
                </a:solidFill>
              </a:rPr>
              <a:t>组长：童欣</a:t>
            </a:r>
            <a:endParaRPr lang="en-US" altLang="zh-CN" sz="2400" dirty="0">
              <a:solidFill>
                <a:schemeClr val="tx1"/>
              </a:solidFill>
            </a:endParaRPr>
          </a:p>
          <a:p>
            <a:r>
              <a:rPr lang="zh-CN" altLang="en-US" sz="2400" dirty="0">
                <a:solidFill>
                  <a:schemeClr val="tx1"/>
                </a:solidFill>
              </a:rPr>
              <a:t>组员：陈婧唯、陈雅菁、刘震、吴自强、张天颖</a:t>
            </a:r>
          </a:p>
        </p:txBody>
      </p:sp>
      <p:pic>
        <p:nvPicPr>
          <p:cNvPr id="5" name="图片 4"/>
          <p:cNvPicPr>
            <a:picLocks noChangeAspect="1"/>
          </p:cNvPicPr>
          <p:nvPr/>
        </p:nvPicPr>
        <p:blipFill>
          <a:blip r:embed="rId2"/>
          <a:stretch>
            <a:fillRect/>
          </a:stretch>
        </p:blipFill>
        <p:spPr>
          <a:xfrm>
            <a:off x="302026" y="4560623"/>
            <a:ext cx="2410081" cy="210254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39733E5-6969-437E-9186-87D5CA256F5B}"/>
              </a:ext>
            </a:extLst>
          </p:cNvPr>
          <p:cNvPicPr>
            <a:picLocks noChangeAspect="1"/>
          </p:cNvPicPr>
          <p:nvPr/>
        </p:nvPicPr>
        <p:blipFill>
          <a:blip r:embed="rId2"/>
          <a:stretch>
            <a:fillRect/>
          </a:stretch>
        </p:blipFill>
        <p:spPr>
          <a:xfrm>
            <a:off x="1419225" y="9525"/>
            <a:ext cx="9353550" cy="6838950"/>
          </a:xfrm>
          <a:prstGeom prst="rect">
            <a:avLst/>
          </a:prstGeom>
        </p:spPr>
      </p:pic>
    </p:spTree>
    <p:extLst>
      <p:ext uri="{BB962C8B-B14F-4D97-AF65-F5344CB8AC3E}">
        <p14:creationId xmlns:p14="http://schemas.microsoft.com/office/powerpoint/2010/main" val="40779429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1E8D7E-194E-405F-9EF7-58CE0D8DA31F}"/>
              </a:ext>
            </a:extLst>
          </p:cNvPr>
          <p:cNvSpPr>
            <a:spLocks noGrp="1"/>
          </p:cNvSpPr>
          <p:nvPr>
            <p:ph type="title"/>
          </p:nvPr>
        </p:nvSpPr>
        <p:spPr/>
        <p:txBody>
          <a:bodyPr/>
          <a:lstStyle/>
          <a:p>
            <a:r>
              <a:rPr lang="zh-CN" altLang="en-US" dirty="0">
                <a:solidFill>
                  <a:schemeClr val="tx1"/>
                </a:solidFill>
              </a:rPr>
              <a:t>系统设计与实现计划</a:t>
            </a:r>
          </a:p>
        </p:txBody>
      </p:sp>
      <p:pic>
        <p:nvPicPr>
          <p:cNvPr id="3" name="图片 2">
            <a:extLst>
              <a:ext uri="{FF2B5EF4-FFF2-40B4-BE49-F238E27FC236}">
                <a16:creationId xmlns:a16="http://schemas.microsoft.com/office/drawing/2014/main" id="{ABFE2828-D22A-4B06-BA3F-454D76B590F8}"/>
              </a:ext>
            </a:extLst>
          </p:cNvPr>
          <p:cNvPicPr>
            <a:picLocks noChangeAspect="1"/>
          </p:cNvPicPr>
          <p:nvPr/>
        </p:nvPicPr>
        <p:blipFill rotWithShape="1">
          <a:blip r:embed="rId2"/>
          <a:srcRect b="50000"/>
          <a:stretch/>
        </p:blipFill>
        <p:spPr>
          <a:xfrm>
            <a:off x="0" y="1930400"/>
            <a:ext cx="7429500" cy="4608313"/>
          </a:xfrm>
          <a:prstGeom prst="rect">
            <a:avLst/>
          </a:prstGeom>
        </p:spPr>
      </p:pic>
      <p:pic>
        <p:nvPicPr>
          <p:cNvPr id="4" name="图片 3">
            <a:extLst>
              <a:ext uri="{FF2B5EF4-FFF2-40B4-BE49-F238E27FC236}">
                <a16:creationId xmlns:a16="http://schemas.microsoft.com/office/drawing/2014/main" id="{50379BC1-3EE1-450A-951C-0BBEC5D6F9E0}"/>
              </a:ext>
            </a:extLst>
          </p:cNvPr>
          <p:cNvPicPr>
            <a:picLocks noChangeAspect="1"/>
          </p:cNvPicPr>
          <p:nvPr/>
        </p:nvPicPr>
        <p:blipFill rotWithShape="1">
          <a:blip r:embed="rId2"/>
          <a:srcRect t="50000"/>
          <a:stretch/>
        </p:blipFill>
        <p:spPr>
          <a:xfrm>
            <a:off x="4637001" y="2249686"/>
            <a:ext cx="7429500" cy="4608314"/>
          </a:xfrm>
          <a:prstGeom prst="rect">
            <a:avLst/>
          </a:prstGeom>
        </p:spPr>
      </p:pic>
    </p:spTree>
    <p:extLst>
      <p:ext uri="{BB962C8B-B14F-4D97-AF65-F5344CB8AC3E}">
        <p14:creationId xmlns:p14="http://schemas.microsoft.com/office/powerpoint/2010/main" val="420315100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255B27-AE2F-4ABC-835D-D338EDC383A7}"/>
              </a:ext>
            </a:extLst>
          </p:cNvPr>
          <p:cNvSpPr>
            <a:spLocks noGrp="1"/>
          </p:cNvSpPr>
          <p:nvPr>
            <p:ph type="title"/>
          </p:nvPr>
        </p:nvSpPr>
        <p:spPr/>
        <p:txBody>
          <a:bodyPr/>
          <a:lstStyle/>
          <a:p>
            <a:r>
              <a:rPr lang="zh-CN" altLang="en-US" dirty="0">
                <a:solidFill>
                  <a:schemeClr val="tx1"/>
                </a:solidFill>
              </a:rPr>
              <a:t>系统维护计划</a:t>
            </a:r>
          </a:p>
        </p:txBody>
      </p:sp>
      <p:pic>
        <p:nvPicPr>
          <p:cNvPr id="3" name="图片 2">
            <a:extLst>
              <a:ext uri="{FF2B5EF4-FFF2-40B4-BE49-F238E27FC236}">
                <a16:creationId xmlns:a16="http://schemas.microsoft.com/office/drawing/2014/main" id="{6D366A3D-0913-4B24-8E1C-17D4D967F3FE}"/>
              </a:ext>
            </a:extLst>
          </p:cNvPr>
          <p:cNvPicPr>
            <a:picLocks noChangeAspect="1"/>
          </p:cNvPicPr>
          <p:nvPr/>
        </p:nvPicPr>
        <p:blipFill>
          <a:blip r:embed="rId2"/>
          <a:stretch>
            <a:fillRect/>
          </a:stretch>
        </p:blipFill>
        <p:spPr>
          <a:xfrm>
            <a:off x="318459" y="1508579"/>
            <a:ext cx="5777541" cy="5208814"/>
          </a:xfrm>
          <a:prstGeom prst="rect">
            <a:avLst/>
          </a:prstGeom>
        </p:spPr>
      </p:pic>
      <p:pic>
        <p:nvPicPr>
          <p:cNvPr id="4" name="图片 3">
            <a:extLst>
              <a:ext uri="{FF2B5EF4-FFF2-40B4-BE49-F238E27FC236}">
                <a16:creationId xmlns:a16="http://schemas.microsoft.com/office/drawing/2014/main" id="{315C8690-A324-44F6-B742-6575086AB445}"/>
              </a:ext>
            </a:extLst>
          </p:cNvPr>
          <p:cNvPicPr>
            <a:picLocks noChangeAspect="1"/>
          </p:cNvPicPr>
          <p:nvPr/>
        </p:nvPicPr>
        <p:blipFill>
          <a:blip r:embed="rId3"/>
          <a:stretch>
            <a:fillRect/>
          </a:stretch>
        </p:blipFill>
        <p:spPr>
          <a:xfrm>
            <a:off x="5314503" y="0"/>
            <a:ext cx="6559038" cy="6858000"/>
          </a:xfrm>
          <a:prstGeom prst="rect">
            <a:avLst/>
          </a:prstGeom>
        </p:spPr>
      </p:pic>
    </p:spTree>
    <p:extLst>
      <p:ext uri="{BB962C8B-B14F-4D97-AF65-F5344CB8AC3E}">
        <p14:creationId xmlns:p14="http://schemas.microsoft.com/office/powerpoint/2010/main" val="12179469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4422312" y="1999930"/>
            <a:ext cx="6960759" cy="2849671"/>
          </a:xfrm>
        </p:spPr>
        <p:txBody>
          <a:bodyPr vert="horz" lIns="91440" tIns="45720" rIns="91440" bIns="45720" rtlCol="0" anchor="b">
            <a:normAutofit/>
          </a:bodyPr>
          <a:lstStyle/>
          <a:p>
            <a:r>
              <a:rPr lang="zh-CN" altLang="en-US" sz="6000" dirty="0">
                <a:solidFill>
                  <a:srgbClr val="FFFFFF"/>
                </a:solidFill>
              </a:rPr>
              <a:t>Team Building</a:t>
            </a:r>
            <a:br>
              <a:rPr lang="en-US" altLang="zh-CN" sz="6000" dirty="0">
                <a:solidFill>
                  <a:srgbClr val="FFFFFF"/>
                </a:solidFill>
              </a:rPr>
            </a:br>
            <a:endParaRPr lang="en-US" altLang="zh-CN" sz="6000" dirty="0">
              <a:solidFill>
                <a:srgbClr val="FFFFFF"/>
              </a:solidFill>
            </a:endParaRPr>
          </a:p>
        </p:txBody>
      </p:sp>
      <p:sp>
        <p:nvSpPr>
          <p:cNvPr id="40" name="Isosceles Triangle 39"/>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4EF11BD-0CFB-415A-95AB-52792F4721B2}"/>
              </a:ext>
            </a:extLst>
          </p:cNvPr>
          <p:cNvSpPr/>
          <p:nvPr/>
        </p:nvSpPr>
        <p:spPr>
          <a:xfrm>
            <a:off x="0" y="1670015"/>
            <a:ext cx="10550318" cy="3170099"/>
          </a:xfrm>
          <a:prstGeom prst="rect">
            <a:avLst/>
          </a:prstGeom>
        </p:spPr>
        <p:txBody>
          <a:bodyPr wrap="square">
            <a:spAutoFit/>
          </a:bodyPr>
          <a:lstStyle/>
          <a:p>
            <a:pPr marL="533400" algn="just">
              <a:spcAft>
                <a:spcPts val="0"/>
              </a:spcAft>
            </a:pPr>
            <a:r>
              <a:rPr lang="en-US" altLang="zh-CN" sz="2800" b="1" kern="100" dirty="0">
                <a:latin typeface="宋体" panose="02010600030101010101" pitchFamily="2" charset="-122"/>
                <a:ea typeface="宋体" panose="02010600030101010101" pitchFamily="2" charset="-122"/>
              </a:rPr>
              <a:t>5.7.4.4</a:t>
            </a:r>
            <a:r>
              <a:rPr lang="en-US" altLang="zh-CN" sz="2800" kern="100" dirty="0">
                <a:latin typeface="宋体" panose="02010600030101010101" pitchFamily="2" charset="-122"/>
                <a:ea typeface="宋体" panose="02010600030101010101" pitchFamily="2" charset="-122"/>
              </a:rPr>
              <a:t> </a:t>
            </a:r>
            <a:r>
              <a:rPr lang="zh-CN" altLang="zh-CN" sz="2800" b="1" kern="100" dirty="0">
                <a:latin typeface="Times New Roman" panose="02020603050405020304" pitchFamily="18" charset="0"/>
                <a:ea typeface="宋体" panose="02010600030101010101" pitchFamily="2" charset="-122"/>
              </a:rPr>
              <a:t>团队建设</a:t>
            </a:r>
            <a:endParaRPr lang="zh-CN" altLang="zh-CN" kern="100" dirty="0">
              <a:latin typeface="Times New Roman" panose="02020603050405020304" pitchFamily="18" charset="0"/>
              <a:ea typeface="宋体" panose="02010600030101010101" pitchFamily="2" charset="-122"/>
            </a:endParaRPr>
          </a:p>
          <a:p>
            <a:pPr marL="533400" algn="just">
              <a:spcAft>
                <a:spcPts val="0"/>
              </a:spcAft>
            </a:pPr>
            <a:r>
              <a:rPr lang="en-US" altLang="zh-CN" sz="2800" kern="100" dirty="0">
                <a:latin typeface="宋体" panose="02010600030101010101" pitchFamily="2" charset="-122"/>
                <a:ea typeface="宋体" panose="02010600030101010101" pitchFamily="2" charset="-122"/>
              </a:rPr>
              <a:t> </a:t>
            </a:r>
            <a:endParaRPr lang="zh-CN" altLang="zh-CN" kern="100" dirty="0">
              <a:latin typeface="Times New Roman" panose="02020603050405020304" pitchFamily="18" charset="0"/>
              <a:ea typeface="宋体" panose="02010600030101010101" pitchFamily="2" charset="-122"/>
            </a:endParaRPr>
          </a:p>
          <a:p>
            <a:pPr marL="533400" algn="just">
              <a:spcAft>
                <a:spcPts val="0"/>
              </a:spcAft>
            </a:pPr>
            <a:r>
              <a:rPr lang="zh-CN" altLang="zh-CN" sz="2400" kern="100" dirty="0">
                <a:latin typeface="Times New Roman" panose="02020603050405020304" pitchFamily="18" charset="0"/>
                <a:ea typeface="宋体" panose="02010600030101010101" pitchFamily="2" charset="-122"/>
              </a:rPr>
              <a:t>事件：集体去电影院看热门电影</a:t>
            </a:r>
            <a:endParaRPr lang="zh-CN" altLang="zh-CN" kern="100" dirty="0">
              <a:latin typeface="Times New Roman" panose="02020603050405020304" pitchFamily="18" charset="0"/>
              <a:ea typeface="宋体" panose="02010600030101010101" pitchFamily="2" charset="-122"/>
            </a:endParaRPr>
          </a:p>
          <a:p>
            <a:pPr marL="533400" algn="just">
              <a:spcAft>
                <a:spcPts val="0"/>
              </a:spcAft>
            </a:pPr>
            <a:r>
              <a:rPr lang="zh-CN" altLang="zh-CN" sz="2400" kern="100" dirty="0">
                <a:latin typeface="Times New Roman" panose="02020603050405020304" pitchFamily="18" charset="0"/>
                <a:ea typeface="宋体" panose="02010600030101010101" pitchFamily="2" charset="-122"/>
              </a:rPr>
              <a:t>时间：进度获得重大进展时或者评审获得特别好（差）的成绩的时候</a:t>
            </a:r>
            <a:endParaRPr lang="zh-CN" altLang="zh-CN" kern="100" dirty="0">
              <a:latin typeface="Times New Roman" panose="02020603050405020304" pitchFamily="18" charset="0"/>
              <a:ea typeface="宋体" panose="02010600030101010101" pitchFamily="2" charset="-122"/>
            </a:endParaRPr>
          </a:p>
          <a:p>
            <a:pPr marL="533400" algn="just">
              <a:spcAft>
                <a:spcPts val="0"/>
              </a:spcAft>
            </a:pPr>
            <a:r>
              <a:rPr lang="zh-CN" altLang="zh-CN" sz="2400" kern="100" dirty="0">
                <a:latin typeface="Times New Roman" panose="02020603050405020304" pitchFamily="18" charset="0"/>
                <a:ea typeface="宋体" panose="02010600030101010101" pitchFamily="2" charset="-122"/>
              </a:rPr>
              <a:t>地点：德信影城（运河上街店） 拱墅区金华路</a:t>
            </a:r>
            <a:r>
              <a:rPr lang="en-US" altLang="zh-CN" sz="2400" kern="100" dirty="0">
                <a:latin typeface="Times New Roman" panose="02020603050405020304" pitchFamily="18" charset="0"/>
                <a:ea typeface="宋体" panose="02010600030101010101" pitchFamily="2" charset="-122"/>
              </a:rPr>
              <a:t>80</a:t>
            </a:r>
            <a:r>
              <a:rPr lang="zh-CN" altLang="zh-CN" sz="2400" kern="100" dirty="0">
                <a:latin typeface="Times New Roman" panose="02020603050405020304" pitchFamily="18" charset="0"/>
                <a:ea typeface="宋体" panose="02010600030101010101" pitchFamily="2" charset="-122"/>
              </a:rPr>
              <a:t>号运河上街</a:t>
            </a:r>
            <a:r>
              <a:rPr lang="en-US" altLang="zh-CN" sz="2400" kern="100" dirty="0">
                <a:latin typeface="Times New Roman" panose="02020603050405020304" pitchFamily="18" charset="0"/>
                <a:ea typeface="宋体" panose="02010600030101010101" pitchFamily="2" charset="-122"/>
              </a:rPr>
              <a:t>4</a:t>
            </a:r>
            <a:r>
              <a:rPr lang="zh-CN" altLang="zh-CN" sz="2400" kern="100" dirty="0">
                <a:latin typeface="Times New Roman" panose="02020603050405020304" pitchFamily="18" charset="0"/>
                <a:ea typeface="宋体" panose="02010600030101010101" pitchFamily="2" charset="-122"/>
              </a:rPr>
              <a:t>楼</a:t>
            </a:r>
            <a:endParaRPr lang="zh-CN" altLang="zh-CN" kern="100" dirty="0">
              <a:latin typeface="Times New Roman" panose="02020603050405020304" pitchFamily="18" charset="0"/>
              <a:ea typeface="宋体" panose="02010600030101010101" pitchFamily="2" charset="-122"/>
            </a:endParaRPr>
          </a:p>
          <a:p>
            <a:pPr marL="533400" algn="just">
              <a:spcAft>
                <a:spcPts val="0"/>
              </a:spcAft>
            </a:pPr>
            <a:r>
              <a:rPr lang="zh-CN" altLang="zh-CN" sz="2400" kern="100" dirty="0">
                <a:latin typeface="Times New Roman" panose="02020603050405020304" pitchFamily="18" charset="0"/>
                <a:ea typeface="宋体" panose="02010600030101010101" pitchFamily="2" charset="-122"/>
              </a:rPr>
              <a:t>参与人员：</a:t>
            </a:r>
            <a:r>
              <a:rPr lang="en-US" altLang="zh-CN" sz="2400" kern="100" dirty="0">
                <a:latin typeface="Times New Roman" panose="02020603050405020304" pitchFamily="18" charset="0"/>
                <a:ea typeface="宋体" panose="02010600030101010101" pitchFamily="2" charset="-122"/>
              </a:rPr>
              <a:t>G17</a:t>
            </a:r>
            <a:r>
              <a:rPr lang="zh-CN" altLang="zh-CN" sz="2400" kern="100" dirty="0">
                <a:latin typeface="Times New Roman" panose="02020603050405020304" pitchFamily="18" charset="0"/>
                <a:ea typeface="宋体" panose="02010600030101010101" pitchFamily="2" charset="-122"/>
              </a:rPr>
              <a:t>小组全体成员</a:t>
            </a:r>
            <a:endParaRPr lang="zh-CN" altLang="zh-CN" kern="100" dirty="0">
              <a:latin typeface="Times New Roman" panose="02020603050405020304" pitchFamily="18" charset="0"/>
              <a:ea typeface="宋体" panose="02010600030101010101" pitchFamily="2" charset="-122"/>
            </a:endParaRPr>
          </a:p>
          <a:p>
            <a:pPr marL="533400" algn="just">
              <a:spcAft>
                <a:spcPts val="0"/>
              </a:spcAft>
            </a:pPr>
            <a:r>
              <a:rPr lang="zh-CN" altLang="zh-CN" sz="2400" kern="100" dirty="0">
                <a:latin typeface="Times New Roman" panose="02020603050405020304" pitchFamily="18" charset="0"/>
                <a:ea typeface="宋体" panose="02010600030101010101" pitchFamily="2" charset="-122"/>
              </a:rPr>
              <a:t>预算：</a:t>
            </a:r>
            <a:r>
              <a:rPr lang="en-US" altLang="zh-CN" sz="2400" kern="100" dirty="0">
                <a:latin typeface="Times New Roman" panose="02020603050405020304" pitchFamily="18" charset="0"/>
                <a:ea typeface="宋体" panose="02010600030101010101" pitchFamily="2" charset="-122"/>
              </a:rPr>
              <a:t>200</a:t>
            </a:r>
            <a:r>
              <a:rPr lang="zh-CN" altLang="zh-CN" sz="2400" kern="100" dirty="0">
                <a:latin typeface="Times New Roman" panose="02020603050405020304" pitchFamily="18" charset="0"/>
                <a:ea typeface="宋体" panose="02010600030101010101" pitchFamily="2" charset="-122"/>
              </a:rPr>
              <a:t>元一次（包括小组成员的电影票和其他零食花费）</a:t>
            </a:r>
            <a:endParaRPr lang="zh-CN" altLang="zh-CN" kern="100" dirty="0">
              <a:latin typeface="Times New Roman" panose="02020603050405020304" pitchFamily="18" charset="0"/>
              <a:ea typeface="宋体" panose="02010600030101010101" pitchFamily="2" charset="-122"/>
            </a:endParaRPr>
          </a:p>
          <a:p>
            <a:pPr marL="533400" algn="just">
              <a:spcAft>
                <a:spcPts val="0"/>
              </a:spcAft>
            </a:pPr>
            <a:r>
              <a:rPr lang="zh-CN" altLang="zh-CN" sz="2400" kern="100" dirty="0">
                <a:latin typeface="Times New Roman" panose="02020603050405020304" pitchFamily="18" charset="0"/>
                <a:ea typeface="宋体" panose="02010600030101010101" pitchFamily="2" charset="-122"/>
              </a:rPr>
              <a:t>方式：网上订票</a:t>
            </a:r>
            <a:endParaRPr lang="zh-CN" altLang="zh-CN"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2595681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4422312" y="1999930"/>
            <a:ext cx="6960759" cy="2849671"/>
          </a:xfrm>
        </p:spPr>
        <p:txBody>
          <a:bodyPr vert="horz" lIns="91440" tIns="45720" rIns="91440" bIns="45720" rtlCol="0" anchor="b">
            <a:normAutofit/>
          </a:bodyPr>
          <a:lstStyle/>
          <a:p>
            <a:r>
              <a:rPr lang="zh-CN" altLang="en-US" sz="6000" dirty="0">
                <a:solidFill>
                  <a:srgbClr val="FFFFFF"/>
                </a:solidFill>
              </a:rPr>
              <a:t>项目总结报告</a:t>
            </a:r>
            <a:br>
              <a:rPr lang="en-US" altLang="zh-CN" sz="6000" dirty="0">
                <a:solidFill>
                  <a:srgbClr val="FFFFFF"/>
                </a:solidFill>
              </a:rPr>
            </a:br>
            <a:endParaRPr lang="en-US" altLang="zh-CN" sz="6000" dirty="0">
              <a:solidFill>
                <a:srgbClr val="FFFFFF"/>
              </a:solidFill>
            </a:endParaRPr>
          </a:p>
        </p:txBody>
      </p:sp>
      <p:sp>
        <p:nvSpPr>
          <p:cNvPr id="40" name="Isosceles Triangle 39"/>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EE61D61-535A-402A-AE4F-BB106B6552C8}"/>
              </a:ext>
            </a:extLst>
          </p:cNvPr>
          <p:cNvPicPr>
            <a:picLocks noChangeAspect="1"/>
          </p:cNvPicPr>
          <p:nvPr/>
        </p:nvPicPr>
        <p:blipFill>
          <a:blip r:embed="rId2"/>
          <a:stretch>
            <a:fillRect/>
          </a:stretch>
        </p:blipFill>
        <p:spPr>
          <a:xfrm>
            <a:off x="1657468" y="0"/>
            <a:ext cx="8877063" cy="6858000"/>
          </a:xfrm>
          <a:prstGeom prst="rect">
            <a:avLst/>
          </a:prstGeom>
        </p:spPr>
      </p:pic>
    </p:spTree>
    <p:extLst>
      <p:ext uri="{BB962C8B-B14F-4D97-AF65-F5344CB8AC3E}">
        <p14:creationId xmlns:p14="http://schemas.microsoft.com/office/powerpoint/2010/main" val="155531019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F6833FF-6B00-4158-9ABB-3D765374841D}"/>
              </a:ext>
            </a:extLst>
          </p:cNvPr>
          <p:cNvPicPr>
            <a:picLocks noChangeAspect="1"/>
          </p:cNvPicPr>
          <p:nvPr/>
        </p:nvPicPr>
        <p:blipFill>
          <a:blip r:embed="rId2"/>
          <a:stretch>
            <a:fillRect/>
          </a:stretch>
        </p:blipFill>
        <p:spPr>
          <a:xfrm>
            <a:off x="2962275" y="180975"/>
            <a:ext cx="6267450" cy="6496050"/>
          </a:xfrm>
          <a:prstGeom prst="rect">
            <a:avLst/>
          </a:prstGeom>
        </p:spPr>
      </p:pic>
    </p:spTree>
    <p:extLst>
      <p:ext uri="{BB962C8B-B14F-4D97-AF65-F5344CB8AC3E}">
        <p14:creationId xmlns:p14="http://schemas.microsoft.com/office/powerpoint/2010/main" val="115562304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4422312" y="1999930"/>
            <a:ext cx="5181130" cy="2849671"/>
          </a:xfrm>
        </p:spPr>
        <p:txBody>
          <a:bodyPr vert="horz" lIns="91440" tIns="45720" rIns="91440" bIns="45720" rtlCol="0" anchor="b">
            <a:normAutofit/>
          </a:bodyPr>
          <a:lstStyle/>
          <a:p>
            <a:r>
              <a:rPr lang="zh-CN" altLang="en-US" sz="6000" dirty="0">
                <a:solidFill>
                  <a:srgbClr val="FFFFFF"/>
                </a:solidFill>
              </a:rPr>
              <a:t>成员绩效排序</a:t>
            </a:r>
            <a:br>
              <a:rPr lang="en-US" altLang="zh-CN" sz="6000" dirty="0">
                <a:solidFill>
                  <a:srgbClr val="FFFFFF"/>
                </a:solidFill>
              </a:rPr>
            </a:br>
            <a:endParaRPr lang="en-US" altLang="zh-CN" sz="6000" dirty="0">
              <a:solidFill>
                <a:srgbClr val="FFFFFF"/>
              </a:solidFill>
            </a:endParaRPr>
          </a:p>
        </p:txBody>
      </p:sp>
      <p:sp>
        <p:nvSpPr>
          <p:cNvPr id="40" name="Isosceles Triangle 39"/>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5" name="Group 114"/>
          <p:cNvGrpSpPr>
            <a:grpSpLocks noGrp="1" noUngrp="1" noRot="1" noChangeAspect="1" noMove="1" noResize="1"/>
          </p:cNvGrpSpPr>
          <p:nvPr/>
        </p:nvGrpSpPr>
        <p:grpSpPr>
          <a:xfrm>
            <a:off x="0" y="-8467"/>
            <a:ext cx="12192000" cy="6866467"/>
            <a:chOff x="0" y="-8467"/>
            <a:chExt cx="12192000" cy="6866467"/>
          </a:xfrm>
        </p:grpSpPr>
        <p:sp>
          <p:nvSpPr>
            <p:cNvPr id="116"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17" name="Straight Connector 116"/>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19"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0"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1" name="Isosceles Triangle 120"/>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2"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3"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4"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5" name="Isosceles Triangle 124"/>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127" name="Rectangle 126"/>
          <p:cNvSpPr>
            <a:spLocks noGrp="1" noRot="1" noChangeAspect="1" noMove="1" noResize="1" noEditPoints="1" noAdjustHandles="1" noChangeArrowheads="1" noChangeShapeType="1" noTextEdit="1"/>
          </p:cNvSpPr>
          <p:nvPr/>
        </p:nvSpPr>
        <p:spPr>
          <a:xfrm>
            <a:off x="0" y="0"/>
            <a:ext cx="12192000" cy="686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Isosceles Triangle 128"/>
          <p:cNvSpPr>
            <a:spLocks noGrp="1" noRot="1" noChangeAspect="1" noMove="1" noResize="1" noEditPoints="1" noAdjustHandles="1" noChangeArrowheads="1" noChangeShapeType="1" noTextEdit="1"/>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31" name="Straight Connector 130"/>
          <p:cNvCxnSpPr>
            <a:cxnSpLocks noGrp="1" noRot="1" noChangeAspect="1" noMove="1" noResize="1" noEditPoints="1" noAdjustHandles="1" noChangeArrowheads="1" noChangeShapeType="1"/>
          </p:cNvCxnSpPr>
          <p:nvPr/>
        </p:nvCxnSpPr>
        <p:spPr>
          <a:xfrm>
            <a:off x="7534656" y="1639186"/>
            <a:ext cx="0" cy="3200400"/>
          </a:xfrm>
          <a:prstGeom prst="line">
            <a:avLst/>
          </a:prstGeom>
        </p:spPr>
        <p:style>
          <a:lnRef idx="1">
            <a:schemeClr val="accent1"/>
          </a:lnRef>
          <a:fillRef idx="0">
            <a:schemeClr val="accent1"/>
          </a:fillRef>
          <a:effectRef idx="0">
            <a:schemeClr val="accent1"/>
          </a:effectRef>
          <a:fontRef idx="minor">
            <a:schemeClr val="tx1"/>
          </a:fontRef>
        </p:style>
      </p:cxnSp>
      <p:sp>
        <p:nvSpPr>
          <p:cNvPr id="133" name="Isosceles Triangle 132"/>
          <p:cNvSpPr>
            <a:spLocks noGrp="1" noRot="1" noChangeAspect="1" noMove="1" noResize="1" noEditPoints="1" noAdjustHandles="1" noChangeArrowheads="1" noChangeShapeType="1" noTextEdit="1"/>
          </p:cNvSpPr>
          <p:nvPr/>
        </p:nvSpPr>
        <p:spPr>
          <a:xfrm rot="10800000" flipH="1" flipV="1">
            <a:off x="11349404" y="1217756"/>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6" name="表格 5">
            <a:extLst>
              <a:ext uri="{FF2B5EF4-FFF2-40B4-BE49-F238E27FC236}">
                <a16:creationId xmlns:a16="http://schemas.microsoft.com/office/drawing/2014/main" id="{C43EAF85-D246-4F89-A2DE-B32F9570CDA0}"/>
              </a:ext>
            </a:extLst>
          </p:cNvPr>
          <p:cNvGraphicFramePr>
            <a:graphicFrameLocks noGrp="1"/>
          </p:cNvGraphicFramePr>
          <p:nvPr>
            <p:extLst>
              <p:ext uri="{D42A27DB-BD31-4B8C-83A1-F6EECF244321}">
                <p14:modId xmlns:p14="http://schemas.microsoft.com/office/powerpoint/2010/main" val="1496518203"/>
              </p:ext>
            </p:extLst>
          </p:nvPr>
        </p:nvGraphicFramePr>
        <p:xfrm>
          <a:off x="1355890" y="289438"/>
          <a:ext cx="9542839" cy="6287589"/>
        </p:xfrm>
        <a:graphic>
          <a:graphicData uri="http://schemas.openxmlformats.org/drawingml/2006/table">
            <a:tbl>
              <a:tblPr firstRow="1" firstCol="1" bandRow="1">
                <a:tableStyleId>{5C22544A-7EE6-4342-B048-85BDC9FD1C3A}</a:tableStyleId>
              </a:tblPr>
              <a:tblGrid>
                <a:gridCol w="1442474">
                  <a:extLst>
                    <a:ext uri="{9D8B030D-6E8A-4147-A177-3AD203B41FA5}">
                      <a16:colId xmlns:a16="http://schemas.microsoft.com/office/drawing/2014/main" val="4204163981"/>
                    </a:ext>
                  </a:extLst>
                </a:gridCol>
                <a:gridCol w="5944994">
                  <a:extLst>
                    <a:ext uri="{9D8B030D-6E8A-4147-A177-3AD203B41FA5}">
                      <a16:colId xmlns:a16="http://schemas.microsoft.com/office/drawing/2014/main" val="100099276"/>
                    </a:ext>
                  </a:extLst>
                </a:gridCol>
                <a:gridCol w="2155371">
                  <a:extLst>
                    <a:ext uri="{9D8B030D-6E8A-4147-A177-3AD203B41FA5}">
                      <a16:colId xmlns:a16="http://schemas.microsoft.com/office/drawing/2014/main" val="1204742822"/>
                    </a:ext>
                  </a:extLst>
                </a:gridCol>
              </a:tblGrid>
              <a:tr h="333829">
                <a:tc>
                  <a:txBody>
                    <a:bodyPr/>
                    <a:lstStyle/>
                    <a:p>
                      <a:pPr algn="just">
                        <a:spcAft>
                          <a:spcPts val="0"/>
                        </a:spcAft>
                      </a:pPr>
                      <a:r>
                        <a:rPr lang="zh-CN" sz="2800" kern="100">
                          <a:solidFill>
                            <a:schemeClr val="tx1"/>
                          </a:solidFill>
                          <a:effectLst/>
                        </a:rPr>
                        <a:t>成员</a:t>
                      </a:r>
                      <a:endParaRPr lang="zh-CN" sz="2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zh-CN" sz="2800" kern="100">
                          <a:solidFill>
                            <a:schemeClr val="tx1"/>
                          </a:solidFill>
                          <a:effectLst/>
                        </a:rPr>
                        <a:t>评价</a:t>
                      </a:r>
                      <a:endParaRPr lang="zh-CN" sz="2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zh-CN" sz="2800" kern="100">
                          <a:solidFill>
                            <a:schemeClr val="tx1"/>
                          </a:solidFill>
                          <a:effectLst/>
                        </a:rPr>
                        <a:t>绩效</a:t>
                      </a:r>
                      <a:endParaRPr lang="zh-CN" sz="2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93976121"/>
                  </a:ext>
                </a:extLst>
              </a:tr>
              <a:tr h="1001486">
                <a:tc>
                  <a:txBody>
                    <a:bodyPr/>
                    <a:lstStyle/>
                    <a:p>
                      <a:pPr algn="just">
                        <a:spcAft>
                          <a:spcPts val="0"/>
                        </a:spcAft>
                      </a:pPr>
                      <a:r>
                        <a:rPr lang="zh-CN" sz="2800" kern="100" dirty="0">
                          <a:solidFill>
                            <a:schemeClr val="tx1"/>
                          </a:solidFill>
                          <a:effectLst/>
                        </a:rPr>
                        <a:t>童欣</a:t>
                      </a:r>
                      <a:endParaRPr lang="zh-CN" sz="2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zh-CN" sz="2800" kern="100">
                          <a:solidFill>
                            <a:schemeClr val="tx1"/>
                          </a:solidFill>
                          <a:effectLst/>
                        </a:rPr>
                        <a:t>完成项目，完成较多任务，涉及项目的每个方面</a:t>
                      </a:r>
                      <a:endParaRPr lang="zh-CN" sz="2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en-US" sz="2800" kern="100">
                          <a:solidFill>
                            <a:schemeClr val="tx1"/>
                          </a:solidFill>
                          <a:effectLst/>
                        </a:rPr>
                        <a:t>90</a:t>
                      </a:r>
                      <a:endParaRPr lang="zh-CN" sz="2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54688724"/>
                  </a:ext>
                </a:extLst>
              </a:tr>
              <a:tr h="1335314">
                <a:tc>
                  <a:txBody>
                    <a:bodyPr/>
                    <a:lstStyle/>
                    <a:p>
                      <a:pPr algn="just">
                        <a:spcAft>
                          <a:spcPts val="0"/>
                        </a:spcAft>
                      </a:pPr>
                      <a:r>
                        <a:rPr lang="zh-CN" sz="2800" kern="100">
                          <a:solidFill>
                            <a:schemeClr val="tx1"/>
                          </a:solidFill>
                          <a:effectLst/>
                        </a:rPr>
                        <a:t>陈婧唯</a:t>
                      </a:r>
                      <a:endParaRPr lang="zh-CN" sz="2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zh-CN" sz="2800" kern="100">
                          <a:solidFill>
                            <a:schemeClr val="tx1"/>
                          </a:solidFill>
                          <a:effectLst/>
                        </a:rPr>
                        <a:t>对项目上心，虽然完成速度有待提高，但是积极性高，课上课下态度认真</a:t>
                      </a:r>
                      <a:endParaRPr lang="zh-CN" sz="2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en-US" sz="2800" kern="100">
                          <a:solidFill>
                            <a:schemeClr val="tx1"/>
                          </a:solidFill>
                          <a:effectLst/>
                        </a:rPr>
                        <a:t>89</a:t>
                      </a:r>
                      <a:endParaRPr lang="zh-CN" sz="2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90663276"/>
                  </a:ext>
                </a:extLst>
              </a:tr>
              <a:tr h="667657">
                <a:tc>
                  <a:txBody>
                    <a:bodyPr/>
                    <a:lstStyle/>
                    <a:p>
                      <a:pPr algn="just">
                        <a:spcAft>
                          <a:spcPts val="0"/>
                        </a:spcAft>
                      </a:pPr>
                      <a:r>
                        <a:rPr lang="zh-CN" sz="2800" kern="100">
                          <a:solidFill>
                            <a:schemeClr val="tx1"/>
                          </a:solidFill>
                          <a:effectLst/>
                        </a:rPr>
                        <a:t>吴自强</a:t>
                      </a:r>
                      <a:endParaRPr lang="zh-CN" sz="2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zh-CN" sz="2800" kern="100" dirty="0">
                          <a:solidFill>
                            <a:schemeClr val="tx1"/>
                          </a:solidFill>
                          <a:effectLst/>
                        </a:rPr>
                        <a:t>对于任务的态度还算认真但是完成的不够及时</a:t>
                      </a:r>
                      <a:endParaRPr lang="zh-CN" sz="2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en-US" sz="2800" kern="100">
                          <a:solidFill>
                            <a:schemeClr val="tx1"/>
                          </a:solidFill>
                          <a:effectLst/>
                        </a:rPr>
                        <a:t>87</a:t>
                      </a:r>
                      <a:endParaRPr lang="zh-CN" sz="2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16821619"/>
                  </a:ext>
                </a:extLst>
              </a:tr>
              <a:tr h="1001486">
                <a:tc>
                  <a:txBody>
                    <a:bodyPr/>
                    <a:lstStyle/>
                    <a:p>
                      <a:pPr algn="just">
                        <a:spcAft>
                          <a:spcPts val="0"/>
                        </a:spcAft>
                      </a:pPr>
                      <a:r>
                        <a:rPr lang="zh-CN" sz="2800" kern="100">
                          <a:solidFill>
                            <a:schemeClr val="tx1"/>
                          </a:solidFill>
                          <a:effectLst/>
                        </a:rPr>
                        <a:t>陈雅菁</a:t>
                      </a:r>
                      <a:endParaRPr lang="zh-CN" sz="2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zh-CN" sz="2800" kern="100">
                          <a:solidFill>
                            <a:schemeClr val="tx1"/>
                          </a:solidFill>
                          <a:effectLst/>
                        </a:rPr>
                        <a:t>会提醒一些要注意的地方，积极友好的回答问题，完成部分任务</a:t>
                      </a:r>
                      <a:endParaRPr lang="zh-CN" sz="2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en-US" sz="2800" kern="100">
                          <a:solidFill>
                            <a:schemeClr val="tx1"/>
                          </a:solidFill>
                          <a:effectLst/>
                        </a:rPr>
                        <a:t>86</a:t>
                      </a:r>
                      <a:endParaRPr lang="zh-CN" sz="2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1416704"/>
                  </a:ext>
                </a:extLst>
              </a:tr>
              <a:tr h="1001486">
                <a:tc>
                  <a:txBody>
                    <a:bodyPr/>
                    <a:lstStyle/>
                    <a:p>
                      <a:pPr algn="just">
                        <a:spcAft>
                          <a:spcPts val="0"/>
                        </a:spcAft>
                      </a:pPr>
                      <a:r>
                        <a:rPr lang="zh-CN" sz="2800" kern="100">
                          <a:solidFill>
                            <a:schemeClr val="tx1"/>
                          </a:solidFill>
                          <a:effectLst/>
                        </a:rPr>
                        <a:t>刘震</a:t>
                      </a:r>
                      <a:endParaRPr lang="zh-CN" sz="2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zh-CN" sz="2800" kern="100">
                          <a:solidFill>
                            <a:schemeClr val="tx1"/>
                          </a:solidFill>
                          <a:effectLst/>
                        </a:rPr>
                        <a:t>对于任务的态度积极性和认真程度有待提高，能及时参加各种会议</a:t>
                      </a:r>
                      <a:endParaRPr lang="zh-CN" sz="2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en-US" sz="2800" kern="100">
                          <a:solidFill>
                            <a:schemeClr val="tx1"/>
                          </a:solidFill>
                          <a:effectLst/>
                        </a:rPr>
                        <a:t>83</a:t>
                      </a:r>
                      <a:endParaRPr lang="zh-CN" sz="28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98983012"/>
                  </a:ext>
                </a:extLst>
              </a:tr>
              <a:tr h="667657">
                <a:tc>
                  <a:txBody>
                    <a:bodyPr/>
                    <a:lstStyle/>
                    <a:p>
                      <a:pPr algn="just">
                        <a:spcAft>
                          <a:spcPts val="0"/>
                        </a:spcAft>
                      </a:pPr>
                      <a:r>
                        <a:rPr lang="zh-CN" sz="2800" kern="100" dirty="0">
                          <a:solidFill>
                            <a:schemeClr val="tx1"/>
                          </a:solidFill>
                          <a:effectLst/>
                        </a:rPr>
                        <a:t>张天颖</a:t>
                      </a:r>
                      <a:endParaRPr lang="zh-CN" sz="2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zh-CN" sz="2800" kern="100" dirty="0">
                          <a:solidFill>
                            <a:schemeClr val="tx1"/>
                          </a:solidFill>
                          <a:effectLst/>
                        </a:rPr>
                        <a:t>对于任务的积极性认真程度有待提高</a:t>
                      </a:r>
                      <a:endParaRPr lang="zh-CN" sz="2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en-US" sz="2800" kern="100" dirty="0">
                          <a:solidFill>
                            <a:schemeClr val="tx1"/>
                          </a:solidFill>
                          <a:effectLst/>
                        </a:rPr>
                        <a:t>80</a:t>
                      </a:r>
                      <a:endParaRPr lang="zh-CN" sz="2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99628868"/>
                  </a:ext>
                </a:extLst>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p:cNvGrpSpPr>
            <a:grpSpLocks noGrp="1" noUngrp="1" noRot="1" noChangeAspect="1" noMove="1" noResize="1"/>
          </p:cNvGrpSpPr>
          <p:nvPr/>
        </p:nvGrpSpPr>
        <p:grpSpPr>
          <a:xfrm>
            <a:off x="0" y="-8467"/>
            <a:ext cx="12192000" cy="6866467"/>
            <a:chOff x="0" y="-8467"/>
            <a:chExt cx="12192000" cy="6866467"/>
          </a:xfrm>
        </p:grpSpPr>
        <p:sp>
          <p:nvSpPr>
            <p:cNvPr id="9"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0" name="Straight Connector 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0" name="Rectangle 1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p:cNvGrpSpPr>
            <a:grpSpLocks noGrp="1" noUngrp="1" noRot="1" noChangeAspect="1" noMove="1" noResize="1"/>
          </p:cNvGrpSpPr>
          <p:nvPr/>
        </p:nvGrpSpPr>
        <p:grpSpPr>
          <a:xfrm>
            <a:off x="4267230" y="-8468"/>
            <a:ext cx="4763558" cy="6866467"/>
            <a:chOff x="67175" y="-8467"/>
            <a:chExt cx="4763558" cy="6866467"/>
          </a:xfrm>
        </p:grpSpPr>
        <p:cxnSp>
          <p:nvCxnSpPr>
            <p:cNvPr id="23" name="Straight Connector 22"/>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5" name="Rectangle 23"/>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标题 1"/>
          <p:cNvSpPr>
            <a:spLocks noGrp="1"/>
          </p:cNvSpPr>
          <p:nvPr>
            <p:ph type="title"/>
          </p:nvPr>
        </p:nvSpPr>
        <p:spPr>
          <a:xfrm>
            <a:off x="677335" y="1282701"/>
            <a:ext cx="5096060" cy="4307148"/>
          </a:xfrm>
        </p:spPr>
        <p:txBody>
          <a:bodyPr vert="horz" lIns="91440" tIns="45720" rIns="91440" bIns="45720" rtlCol="0" anchor="ctr">
            <a:normAutofit/>
          </a:bodyPr>
          <a:lstStyle/>
          <a:p>
            <a:pPr algn="r"/>
            <a:r>
              <a:rPr lang="en-US" altLang="zh-CN" sz="6600" dirty="0"/>
              <a:t>THANK YOU</a:t>
            </a:r>
          </a:p>
        </p:txBody>
      </p:sp>
      <p:sp>
        <p:nvSpPr>
          <p:cNvPr id="31" name="Freeform: Shape 30"/>
          <p:cNvSpPr>
            <a:spLocks noGrp="1" noRot="1" noChangeAspect="1" noMove="1" noResize="1" noEditPoints="1" noAdjustHandles="1" noChangeArrowheads="1" noChangeShapeType="1" noTextEdit="1"/>
          </p:cNvSpPr>
          <p:nvPr/>
        </p:nvSpPr>
        <p:spPr>
          <a:xfrm>
            <a:off x="7136497" y="-8468"/>
            <a:ext cx="5074930" cy="6866468"/>
          </a:xfrm>
          <a:custGeom>
            <a:avLst/>
            <a:gdLst>
              <a:gd name="connsiteX0" fmla="*/ 0 w 5074930"/>
              <a:gd name="connsiteY0" fmla="*/ 0 h 6858000"/>
              <a:gd name="connsiteX1" fmla="*/ 1249825 w 5074930"/>
              <a:gd name="connsiteY1" fmla="*/ 0 h 6858000"/>
              <a:gd name="connsiteX2" fmla="*/ 1249825 w 5074930"/>
              <a:gd name="connsiteY2" fmla="*/ 8457 h 6858000"/>
              <a:gd name="connsiteX3" fmla="*/ 5074930 w 5074930"/>
              <a:gd name="connsiteY3" fmla="*/ 8457 h 6858000"/>
              <a:gd name="connsiteX4" fmla="*/ 5074930 w 5074930"/>
              <a:gd name="connsiteY4" fmla="*/ 6858000 h 6858000"/>
              <a:gd name="connsiteX5" fmla="*/ 1249825 w 5074930"/>
              <a:gd name="connsiteY5" fmla="*/ 6858000 h 6858000"/>
              <a:gd name="connsiteX6" fmla="*/ 1109383 w 507493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74930" h="6858000">
                <a:moveTo>
                  <a:pt x="0" y="0"/>
                </a:moveTo>
                <a:lnTo>
                  <a:pt x="1249825" y="0"/>
                </a:lnTo>
                <a:lnTo>
                  <a:pt x="1249825" y="8457"/>
                </a:lnTo>
                <a:lnTo>
                  <a:pt x="5074930" y="8457"/>
                </a:lnTo>
                <a:lnTo>
                  <a:pt x="5074930" y="6858000"/>
                </a:lnTo>
                <a:lnTo>
                  <a:pt x="1249825" y="6858000"/>
                </a:lnTo>
                <a:lnTo>
                  <a:pt x="1109383" y="685800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6BC9156-7E7B-4C83-BEB3-09E14926C9CB}"/>
              </a:ext>
            </a:extLst>
          </p:cNvPr>
          <p:cNvPicPr>
            <a:picLocks noChangeAspect="1"/>
          </p:cNvPicPr>
          <p:nvPr/>
        </p:nvPicPr>
        <p:blipFill>
          <a:blip r:embed="rId2"/>
          <a:stretch>
            <a:fillRect/>
          </a:stretch>
        </p:blipFill>
        <p:spPr>
          <a:xfrm>
            <a:off x="1744524" y="0"/>
            <a:ext cx="8702951" cy="6858000"/>
          </a:xfrm>
          <a:prstGeom prst="rect">
            <a:avLst/>
          </a:prstGeom>
        </p:spPr>
      </p:pic>
    </p:spTree>
    <p:extLst>
      <p:ext uri="{BB962C8B-B14F-4D97-AF65-F5344CB8AC3E}">
        <p14:creationId xmlns:p14="http://schemas.microsoft.com/office/powerpoint/2010/main" val="3851617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4422312" y="1999930"/>
            <a:ext cx="6960759" cy="2849671"/>
          </a:xfrm>
        </p:spPr>
        <p:txBody>
          <a:bodyPr vert="horz" lIns="91440" tIns="45720" rIns="91440" bIns="45720" rtlCol="0" anchor="b">
            <a:normAutofit/>
          </a:bodyPr>
          <a:lstStyle/>
          <a:p>
            <a:r>
              <a:rPr lang="zh-CN" altLang="en-US" sz="6000" dirty="0">
                <a:solidFill>
                  <a:srgbClr val="FFFFFF"/>
                </a:solidFill>
              </a:rPr>
              <a:t>需求项目计划</a:t>
            </a:r>
            <a:br>
              <a:rPr lang="en-US" altLang="zh-CN" sz="6000" dirty="0">
                <a:solidFill>
                  <a:srgbClr val="FFFFFF"/>
                </a:solidFill>
              </a:rPr>
            </a:br>
            <a:endParaRPr lang="en-US" altLang="zh-CN" sz="6000" dirty="0">
              <a:solidFill>
                <a:srgbClr val="FFFFFF"/>
              </a:solidFill>
            </a:endParaRPr>
          </a:p>
        </p:txBody>
      </p:sp>
      <p:sp>
        <p:nvSpPr>
          <p:cNvPr id="40" name="Isosceles Triangle 39"/>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4A57191-F036-40C9-AB8F-6645FB0DF7D6}"/>
              </a:ext>
            </a:extLst>
          </p:cNvPr>
          <p:cNvPicPr>
            <a:picLocks noChangeAspect="1"/>
          </p:cNvPicPr>
          <p:nvPr/>
        </p:nvPicPr>
        <p:blipFill>
          <a:blip r:embed="rId2"/>
          <a:stretch>
            <a:fillRect/>
          </a:stretch>
        </p:blipFill>
        <p:spPr>
          <a:xfrm>
            <a:off x="588645" y="1722120"/>
            <a:ext cx="10096500" cy="3638550"/>
          </a:xfrm>
          <a:prstGeom prst="rect">
            <a:avLst/>
          </a:prstGeom>
        </p:spPr>
      </p:pic>
    </p:spTree>
    <p:extLst>
      <p:ext uri="{BB962C8B-B14F-4D97-AF65-F5344CB8AC3E}">
        <p14:creationId xmlns:p14="http://schemas.microsoft.com/office/powerpoint/2010/main" val="3609009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4442334" y="2704148"/>
            <a:ext cx="6960759" cy="1374564"/>
          </a:xfrm>
        </p:spPr>
        <p:txBody>
          <a:bodyPr vert="horz" lIns="91440" tIns="45720" rIns="91440" bIns="45720" rtlCol="0" anchor="b">
            <a:normAutofit/>
          </a:bodyPr>
          <a:lstStyle/>
          <a:p>
            <a:r>
              <a:rPr lang="zh-CN" altLang="en-US" sz="6000" dirty="0">
                <a:solidFill>
                  <a:srgbClr val="FFFFFF"/>
                </a:solidFill>
              </a:rPr>
              <a:t>会议记录</a:t>
            </a:r>
            <a:endParaRPr lang="en-US" altLang="zh-CN" sz="6000" dirty="0">
              <a:solidFill>
                <a:srgbClr val="FFFFFF"/>
              </a:solidFill>
            </a:endParaRPr>
          </a:p>
        </p:txBody>
      </p:sp>
      <p:sp>
        <p:nvSpPr>
          <p:cNvPr id="40" name="Isosceles Triangle 39"/>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C9D74F-0863-4EC2-9CDB-BBE19F4D557E}"/>
              </a:ext>
            </a:extLst>
          </p:cNvPr>
          <p:cNvSpPr>
            <a:spLocks noGrp="1"/>
          </p:cNvSpPr>
          <p:nvPr>
            <p:ph type="title"/>
          </p:nvPr>
        </p:nvSpPr>
        <p:spPr>
          <a:xfrm>
            <a:off x="277285" y="95250"/>
            <a:ext cx="8596668" cy="888898"/>
          </a:xfrm>
        </p:spPr>
        <p:txBody>
          <a:bodyPr/>
          <a:lstStyle/>
          <a:p>
            <a:r>
              <a:rPr lang="zh-CN" altLang="en-US" dirty="0">
                <a:solidFill>
                  <a:schemeClr val="tx1"/>
                </a:solidFill>
              </a:rPr>
              <a:t>日常会议记录</a:t>
            </a:r>
          </a:p>
        </p:txBody>
      </p:sp>
      <p:pic>
        <p:nvPicPr>
          <p:cNvPr id="4" name="图片 3">
            <a:extLst>
              <a:ext uri="{FF2B5EF4-FFF2-40B4-BE49-F238E27FC236}">
                <a16:creationId xmlns:a16="http://schemas.microsoft.com/office/drawing/2014/main" id="{AD974EA7-7B92-4288-8A7C-B811EB64BE71}"/>
              </a:ext>
            </a:extLst>
          </p:cNvPr>
          <p:cNvPicPr>
            <a:picLocks noChangeAspect="1"/>
          </p:cNvPicPr>
          <p:nvPr/>
        </p:nvPicPr>
        <p:blipFill>
          <a:blip r:embed="rId2"/>
          <a:stretch>
            <a:fillRect/>
          </a:stretch>
        </p:blipFill>
        <p:spPr>
          <a:xfrm>
            <a:off x="277284" y="1099627"/>
            <a:ext cx="4640155" cy="5392613"/>
          </a:xfrm>
          <a:prstGeom prst="rect">
            <a:avLst/>
          </a:prstGeom>
        </p:spPr>
      </p:pic>
      <p:pic>
        <p:nvPicPr>
          <p:cNvPr id="3" name="图片 2">
            <a:extLst>
              <a:ext uri="{FF2B5EF4-FFF2-40B4-BE49-F238E27FC236}">
                <a16:creationId xmlns:a16="http://schemas.microsoft.com/office/drawing/2014/main" id="{1E92FC6D-6016-466C-AA9F-680779CBE04E}"/>
              </a:ext>
            </a:extLst>
          </p:cNvPr>
          <p:cNvPicPr>
            <a:picLocks noChangeAspect="1"/>
          </p:cNvPicPr>
          <p:nvPr/>
        </p:nvPicPr>
        <p:blipFill>
          <a:blip r:embed="rId3"/>
          <a:stretch>
            <a:fillRect/>
          </a:stretch>
        </p:blipFill>
        <p:spPr>
          <a:xfrm>
            <a:off x="6604001" y="0"/>
            <a:ext cx="3575998" cy="6858000"/>
          </a:xfrm>
          <a:prstGeom prst="rect">
            <a:avLst/>
          </a:prstGeom>
        </p:spPr>
      </p:pic>
    </p:spTree>
    <p:extLst>
      <p:ext uri="{BB962C8B-B14F-4D97-AF65-F5344CB8AC3E}">
        <p14:creationId xmlns:p14="http://schemas.microsoft.com/office/powerpoint/2010/main" val="1433560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F10D7C7-C844-4AC9-B3AF-8E76B33C8165}"/>
              </a:ext>
            </a:extLst>
          </p:cNvPr>
          <p:cNvPicPr>
            <a:picLocks noChangeAspect="1"/>
          </p:cNvPicPr>
          <p:nvPr/>
        </p:nvPicPr>
        <p:blipFill>
          <a:blip r:embed="rId2"/>
          <a:stretch>
            <a:fillRect/>
          </a:stretch>
        </p:blipFill>
        <p:spPr>
          <a:xfrm>
            <a:off x="2258413" y="0"/>
            <a:ext cx="8650533" cy="6858000"/>
          </a:xfrm>
          <a:prstGeom prst="rect">
            <a:avLst/>
          </a:prstGeom>
        </p:spPr>
      </p:pic>
    </p:spTree>
    <p:extLst>
      <p:ext uri="{BB962C8B-B14F-4D97-AF65-F5344CB8AC3E}">
        <p14:creationId xmlns:p14="http://schemas.microsoft.com/office/powerpoint/2010/main" val="2688467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F249095-7DC1-4A70-BB91-53FC2A4C2D25}"/>
              </a:ext>
            </a:extLst>
          </p:cNvPr>
          <p:cNvPicPr>
            <a:picLocks noChangeAspect="1"/>
          </p:cNvPicPr>
          <p:nvPr/>
        </p:nvPicPr>
        <p:blipFill>
          <a:blip r:embed="rId2"/>
          <a:stretch>
            <a:fillRect/>
          </a:stretch>
        </p:blipFill>
        <p:spPr>
          <a:xfrm>
            <a:off x="1207453" y="0"/>
            <a:ext cx="9777094" cy="6858000"/>
          </a:xfrm>
          <a:prstGeom prst="rect">
            <a:avLst/>
          </a:prstGeom>
        </p:spPr>
      </p:pic>
    </p:spTree>
    <p:extLst>
      <p:ext uri="{BB962C8B-B14F-4D97-AF65-F5344CB8AC3E}">
        <p14:creationId xmlns:p14="http://schemas.microsoft.com/office/powerpoint/2010/main" val="3204143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4422312" y="1999930"/>
            <a:ext cx="6960759" cy="2849671"/>
          </a:xfrm>
        </p:spPr>
        <p:txBody>
          <a:bodyPr vert="horz" lIns="91440" tIns="45720" rIns="91440" bIns="45720" rtlCol="0" anchor="b">
            <a:normAutofit/>
          </a:bodyPr>
          <a:lstStyle/>
          <a:p>
            <a:r>
              <a:rPr lang="zh-CN" altLang="en-US" sz="6000" dirty="0">
                <a:solidFill>
                  <a:srgbClr val="FFFFFF"/>
                </a:solidFill>
              </a:rPr>
              <a:t>内部评审记录</a:t>
            </a:r>
            <a:br>
              <a:rPr lang="en-US" altLang="zh-CN" sz="6000" dirty="0">
                <a:solidFill>
                  <a:srgbClr val="FFFFFF"/>
                </a:solidFill>
              </a:rPr>
            </a:br>
            <a:endParaRPr lang="en-US" altLang="zh-CN" sz="6000" dirty="0">
              <a:solidFill>
                <a:srgbClr val="FFFFFF"/>
              </a:solidFill>
            </a:endParaRPr>
          </a:p>
        </p:txBody>
      </p:sp>
      <p:sp>
        <p:nvSpPr>
          <p:cNvPr id="40" name="Isosceles Triangle 39"/>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3F9B5EC-5526-4540-BDF0-A89EF943284B}"/>
              </a:ext>
            </a:extLst>
          </p:cNvPr>
          <p:cNvPicPr>
            <a:picLocks noChangeAspect="1"/>
          </p:cNvPicPr>
          <p:nvPr/>
        </p:nvPicPr>
        <p:blipFill>
          <a:blip r:embed="rId2"/>
          <a:stretch>
            <a:fillRect/>
          </a:stretch>
        </p:blipFill>
        <p:spPr>
          <a:xfrm>
            <a:off x="1973653" y="0"/>
            <a:ext cx="8244693" cy="6858000"/>
          </a:xfrm>
          <a:prstGeom prst="rect">
            <a:avLst/>
          </a:prstGeom>
        </p:spPr>
      </p:pic>
    </p:spTree>
    <p:extLst>
      <p:ext uri="{BB962C8B-B14F-4D97-AF65-F5344CB8AC3E}">
        <p14:creationId xmlns:p14="http://schemas.microsoft.com/office/powerpoint/2010/main" val="3176616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133350"/>
            <a:ext cx="8596668" cy="1320800"/>
          </a:xfrm>
        </p:spPr>
        <p:txBody>
          <a:bodyPr>
            <a:normAutofit/>
          </a:bodyPr>
          <a:lstStyle/>
          <a:p>
            <a:r>
              <a:rPr lang="zh-CN" altLang="en-US" sz="4800" dirty="0">
                <a:solidFill>
                  <a:schemeClr val="tx1"/>
                </a:solidFill>
              </a:rPr>
              <a:t>目录</a:t>
            </a:r>
          </a:p>
        </p:txBody>
      </p:sp>
      <p:sp>
        <p:nvSpPr>
          <p:cNvPr id="3" name="内容占位符 2"/>
          <p:cNvSpPr>
            <a:spLocks noGrp="1"/>
          </p:cNvSpPr>
          <p:nvPr>
            <p:ph idx="1"/>
          </p:nvPr>
        </p:nvSpPr>
        <p:spPr>
          <a:xfrm>
            <a:off x="677334" y="1359535"/>
            <a:ext cx="3402965" cy="5973445"/>
          </a:xfrm>
        </p:spPr>
        <p:txBody>
          <a:bodyPr>
            <a:normAutofit fontScale="95000"/>
          </a:bodyPr>
          <a:lstStyle/>
          <a:p>
            <a:r>
              <a:rPr lang="zh-CN" altLang="en-US" sz="3600" dirty="0"/>
              <a:t>参考文献</a:t>
            </a:r>
            <a:endParaRPr lang="en-US" altLang="zh-CN" sz="3600" dirty="0"/>
          </a:p>
          <a:p>
            <a:r>
              <a:rPr lang="zh-CN" altLang="en-US" sz="3600" dirty="0"/>
              <a:t>里程碑</a:t>
            </a:r>
          </a:p>
          <a:p>
            <a:r>
              <a:rPr lang="zh-CN" altLang="en-US" sz="3600" dirty="0" err="1"/>
              <a:t>项目章程</a:t>
            </a:r>
          </a:p>
          <a:p>
            <a:r>
              <a:rPr lang="zh-CN" altLang="en-US" sz="3600" dirty="0" err="1"/>
              <a:t>需求项目计划</a:t>
            </a:r>
          </a:p>
          <a:p>
            <a:r>
              <a:rPr lang="zh-CN" altLang="en-US" sz="3600" dirty="0" err="1"/>
              <a:t>会议记录</a:t>
            </a:r>
          </a:p>
          <a:p>
            <a:r>
              <a:rPr lang="zh-CN" altLang="en-US" sz="3600" dirty="0" err="1"/>
              <a:t>内部评审记录</a:t>
            </a:r>
          </a:p>
          <a:p>
            <a:r>
              <a:rPr lang="zh-CN" altLang="en-US" sz="3600" dirty="0" err="1"/>
              <a:t>配置管理工具</a:t>
            </a:r>
          </a:p>
          <a:p>
            <a:r>
              <a:rPr lang="zh-CN" altLang="en-US" sz="3600" dirty="0" err="1"/>
              <a:t>文档历史版本</a:t>
            </a:r>
          </a:p>
          <a:p>
            <a:endParaRPr lang="zh-CN" altLang="en-US" sz="3600" dirty="0" err="1"/>
          </a:p>
          <a:p>
            <a:endParaRPr lang="en-US" altLang="zh-CN" sz="3600" dirty="0" err="1"/>
          </a:p>
          <a:p>
            <a:endParaRPr lang="en-US" altLang="zh-CN" sz="3600" dirty="0"/>
          </a:p>
        </p:txBody>
      </p:sp>
      <p:sp>
        <p:nvSpPr>
          <p:cNvPr id="4" name="内容占位符 2"/>
          <p:cNvSpPr txBox="1"/>
          <p:nvPr/>
        </p:nvSpPr>
        <p:spPr>
          <a:xfrm>
            <a:off x="4975668" y="1454150"/>
            <a:ext cx="4706620" cy="6598920"/>
          </a:xfrm>
          <a:prstGeom prst="rect">
            <a:avLst/>
          </a:prstGeom>
        </p:spPr>
        <p:txBody>
          <a:bodyPr vert="horz" lIns="91440" tIns="45720" rIns="91440" bIns="45720" rtlCol="0">
            <a:normAutofit fontScale="97500"/>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r>
              <a:rPr lang="en-US" altLang="zh-CN" sz="3600" dirty="0"/>
              <a:t>WBS</a:t>
            </a:r>
            <a:endParaRPr lang="zh-CN" altLang="en-US" sz="3600" dirty="0"/>
          </a:p>
          <a:p>
            <a:r>
              <a:rPr lang="en-US" altLang="zh-CN" sz="3600" dirty="0"/>
              <a:t>GANTT</a:t>
            </a:r>
            <a:r>
              <a:rPr lang="zh-CN" altLang="en-US" sz="3600" dirty="0"/>
              <a:t>图</a:t>
            </a:r>
          </a:p>
          <a:p>
            <a:r>
              <a:rPr lang="zh-CN" altLang="en-US" sz="3600" dirty="0"/>
              <a:t>必要子计划</a:t>
            </a:r>
          </a:p>
          <a:p>
            <a:r>
              <a:rPr lang="en-US" altLang="zh-CN" sz="3600" dirty="0" err="1">
                <a:sym typeface="+mn-ea"/>
              </a:rPr>
              <a:t>Vision&amp;Scope</a:t>
            </a:r>
            <a:endParaRPr lang="en-US" altLang="zh-CN" sz="3600" dirty="0">
              <a:sym typeface="+mn-ea"/>
            </a:endParaRPr>
          </a:p>
          <a:p>
            <a:r>
              <a:rPr lang="zh-CN" altLang="en-US" sz="3600" dirty="0">
                <a:sym typeface="+mn-ea"/>
              </a:rPr>
              <a:t>用户群和用户代表</a:t>
            </a:r>
          </a:p>
          <a:p>
            <a:r>
              <a:rPr lang="zh-CN" altLang="en-US" sz="3600" dirty="0">
                <a:sym typeface="+mn-ea"/>
              </a:rPr>
              <a:t>界面原型</a:t>
            </a:r>
          </a:p>
          <a:p>
            <a:r>
              <a:rPr lang="zh-CN" altLang="en-US" sz="3600" dirty="0">
                <a:sym typeface="+mn-ea"/>
              </a:rPr>
              <a:t>用例文档</a:t>
            </a:r>
            <a:endParaRPr lang="en-US" altLang="zh-CN" sz="3600" dirty="0">
              <a:sym typeface="+mn-ea"/>
            </a:endParaRPr>
          </a:p>
          <a:p>
            <a:r>
              <a:rPr lang="zh-CN" altLang="en-US" sz="3600" dirty="0"/>
              <a:t>非功能性需求</a:t>
            </a:r>
            <a:endParaRPr lang="en-US" altLang="zh-CN" sz="3600" dirty="0"/>
          </a:p>
          <a:p>
            <a:endParaRPr lang="zh-CN" altLang="en-US" sz="3600" dirty="0">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EB6E0DC-94EA-40DF-9D7B-F907001E74DD}"/>
              </a:ext>
            </a:extLst>
          </p:cNvPr>
          <p:cNvSpPr txBox="1"/>
          <p:nvPr/>
        </p:nvSpPr>
        <p:spPr>
          <a:xfrm>
            <a:off x="380999" y="247650"/>
            <a:ext cx="2371725" cy="523220"/>
          </a:xfrm>
          <a:prstGeom prst="rect">
            <a:avLst/>
          </a:prstGeom>
          <a:noFill/>
        </p:spPr>
        <p:txBody>
          <a:bodyPr wrap="square" rtlCol="0">
            <a:spAutoFit/>
          </a:bodyPr>
          <a:lstStyle/>
          <a:p>
            <a:r>
              <a:rPr lang="zh-CN" altLang="en-US" sz="2800" dirty="0"/>
              <a:t>内部评审表</a:t>
            </a:r>
          </a:p>
        </p:txBody>
      </p:sp>
      <p:pic>
        <p:nvPicPr>
          <p:cNvPr id="5" name="图片 4">
            <a:extLst>
              <a:ext uri="{FF2B5EF4-FFF2-40B4-BE49-F238E27FC236}">
                <a16:creationId xmlns:a16="http://schemas.microsoft.com/office/drawing/2014/main" id="{B96511A5-274D-47EE-8125-9CB85D6FAF36}"/>
              </a:ext>
            </a:extLst>
          </p:cNvPr>
          <p:cNvPicPr>
            <a:picLocks noChangeAspect="1"/>
          </p:cNvPicPr>
          <p:nvPr/>
        </p:nvPicPr>
        <p:blipFill>
          <a:blip r:embed="rId2"/>
          <a:stretch>
            <a:fillRect/>
          </a:stretch>
        </p:blipFill>
        <p:spPr>
          <a:xfrm>
            <a:off x="4683760" y="-5080"/>
            <a:ext cx="7508240" cy="4903669"/>
          </a:xfrm>
          <a:prstGeom prst="rect">
            <a:avLst/>
          </a:prstGeom>
        </p:spPr>
      </p:pic>
      <p:pic>
        <p:nvPicPr>
          <p:cNvPr id="6" name="图片 5">
            <a:extLst>
              <a:ext uri="{FF2B5EF4-FFF2-40B4-BE49-F238E27FC236}">
                <a16:creationId xmlns:a16="http://schemas.microsoft.com/office/drawing/2014/main" id="{38C50DD6-81F1-4881-AC83-0287DE33B741}"/>
              </a:ext>
            </a:extLst>
          </p:cNvPr>
          <p:cNvPicPr>
            <a:picLocks noChangeAspect="1"/>
          </p:cNvPicPr>
          <p:nvPr/>
        </p:nvPicPr>
        <p:blipFill>
          <a:blip r:embed="rId3"/>
          <a:stretch>
            <a:fillRect/>
          </a:stretch>
        </p:blipFill>
        <p:spPr>
          <a:xfrm>
            <a:off x="0" y="2595985"/>
            <a:ext cx="8148320" cy="4351550"/>
          </a:xfrm>
          <a:prstGeom prst="rect">
            <a:avLst/>
          </a:prstGeom>
        </p:spPr>
      </p:pic>
    </p:spTree>
    <p:extLst>
      <p:ext uri="{BB962C8B-B14F-4D97-AF65-F5344CB8AC3E}">
        <p14:creationId xmlns:p14="http://schemas.microsoft.com/office/powerpoint/2010/main" val="2135998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4422312" y="1999930"/>
            <a:ext cx="6960759" cy="2849671"/>
          </a:xfrm>
        </p:spPr>
        <p:txBody>
          <a:bodyPr vert="horz" lIns="91440" tIns="45720" rIns="91440" bIns="45720" rtlCol="0" anchor="b">
            <a:normAutofit/>
          </a:bodyPr>
          <a:lstStyle/>
          <a:p>
            <a:r>
              <a:rPr lang="zh-CN" altLang="en-US" sz="6000" dirty="0">
                <a:solidFill>
                  <a:srgbClr val="FFFFFF"/>
                </a:solidFill>
              </a:rPr>
              <a:t>配置管理工具</a:t>
            </a:r>
            <a:br>
              <a:rPr lang="en-US" altLang="zh-CN" sz="6000" dirty="0">
                <a:solidFill>
                  <a:srgbClr val="FFFFFF"/>
                </a:solidFill>
              </a:rPr>
            </a:br>
            <a:endParaRPr lang="en-US" altLang="zh-CN" sz="6000" dirty="0">
              <a:solidFill>
                <a:srgbClr val="FFFFFF"/>
              </a:solidFill>
            </a:endParaRPr>
          </a:p>
        </p:txBody>
      </p:sp>
      <p:sp>
        <p:nvSpPr>
          <p:cNvPr id="40" name="Isosceles Triangle 39"/>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4798950-B09C-48DE-BFAE-506607AEA691}"/>
              </a:ext>
            </a:extLst>
          </p:cNvPr>
          <p:cNvPicPr>
            <a:picLocks noChangeAspect="1"/>
          </p:cNvPicPr>
          <p:nvPr/>
        </p:nvPicPr>
        <p:blipFill>
          <a:blip r:embed="rId2"/>
          <a:stretch>
            <a:fillRect/>
          </a:stretch>
        </p:blipFill>
        <p:spPr>
          <a:xfrm>
            <a:off x="0" y="756015"/>
            <a:ext cx="12192000" cy="5345969"/>
          </a:xfrm>
          <a:prstGeom prst="rect">
            <a:avLst/>
          </a:prstGeom>
        </p:spPr>
      </p:pic>
      <p:sp>
        <p:nvSpPr>
          <p:cNvPr id="6" name="文本框 5">
            <a:extLst>
              <a:ext uri="{FF2B5EF4-FFF2-40B4-BE49-F238E27FC236}">
                <a16:creationId xmlns:a16="http://schemas.microsoft.com/office/drawing/2014/main" id="{5DA1CA1A-5619-43BC-BB23-334C2D7FDF29}"/>
              </a:ext>
            </a:extLst>
          </p:cNvPr>
          <p:cNvSpPr txBox="1"/>
          <p:nvPr/>
        </p:nvSpPr>
        <p:spPr>
          <a:xfrm>
            <a:off x="238125" y="171450"/>
            <a:ext cx="2886075" cy="523220"/>
          </a:xfrm>
          <a:prstGeom prst="rect">
            <a:avLst/>
          </a:prstGeom>
          <a:noFill/>
        </p:spPr>
        <p:txBody>
          <a:bodyPr wrap="square" rtlCol="0">
            <a:spAutoFit/>
          </a:bodyPr>
          <a:lstStyle/>
          <a:p>
            <a:r>
              <a:rPr lang="en-US" altLang="zh-CN" sz="2800" dirty="0" err="1"/>
              <a:t>Github</a:t>
            </a:r>
            <a:endParaRPr lang="zh-CN" altLang="en-US" sz="2800" dirty="0"/>
          </a:p>
        </p:txBody>
      </p:sp>
    </p:spTree>
    <p:extLst>
      <p:ext uri="{BB962C8B-B14F-4D97-AF65-F5344CB8AC3E}">
        <p14:creationId xmlns:p14="http://schemas.microsoft.com/office/powerpoint/2010/main" val="9528510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屏幕截图&#10;&#10;自动生成的说明">
            <a:extLst>
              <a:ext uri="{FF2B5EF4-FFF2-40B4-BE49-F238E27FC236}">
                <a16:creationId xmlns:a16="http://schemas.microsoft.com/office/drawing/2014/main" id="{DAC349ED-5CC5-4E23-816C-DE2A6792C428}"/>
              </a:ext>
            </a:extLst>
          </p:cNvPr>
          <p:cNvPicPr>
            <a:picLocks noChangeAspect="1"/>
          </p:cNvPicPr>
          <p:nvPr/>
        </p:nvPicPr>
        <p:blipFill>
          <a:blip r:embed="rId2"/>
          <a:stretch>
            <a:fillRect/>
          </a:stretch>
        </p:blipFill>
        <p:spPr>
          <a:xfrm>
            <a:off x="865505" y="949325"/>
            <a:ext cx="5645150" cy="4959350"/>
          </a:xfrm>
          <a:prstGeom prst="rect">
            <a:avLst/>
          </a:prstGeom>
        </p:spPr>
      </p:pic>
      <p:pic>
        <p:nvPicPr>
          <p:cNvPr id="4" name="图片 3">
            <a:extLst>
              <a:ext uri="{FF2B5EF4-FFF2-40B4-BE49-F238E27FC236}">
                <a16:creationId xmlns:a16="http://schemas.microsoft.com/office/drawing/2014/main" id="{BB150211-82C1-4BF2-A44E-97234FEBA0AD}"/>
              </a:ext>
            </a:extLst>
          </p:cNvPr>
          <p:cNvPicPr>
            <a:picLocks noChangeAspect="1"/>
          </p:cNvPicPr>
          <p:nvPr/>
        </p:nvPicPr>
        <p:blipFill>
          <a:blip r:embed="rId3"/>
          <a:stretch>
            <a:fillRect/>
          </a:stretch>
        </p:blipFill>
        <p:spPr>
          <a:xfrm>
            <a:off x="6993255" y="1095375"/>
            <a:ext cx="4467225" cy="4667250"/>
          </a:xfrm>
          <a:prstGeom prst="rect">
            <a:avLst/>
          </a:prstGeom>
        </p:spPr>
      </p:pic>
    </p:spTree>
    <p:extLst>
      <p:ext uri="{BB962C8B-B14F-4D97-AF65-F5344CB8AC3E}">
        <p14:creationId xmlns:p14="http://schemas.microsoft.com/office/powerpoint/2010/main" val="3156243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4422312" y="1999930"/>
            <a:ext cx="6960759" cy="2849671"/>
          </a:xfrm>
        </p:spPr>
        <p:txBody>
          <a:bodyPr vert="horz" lIns="91440" tIns="45720" rIns="91440" bIns="45720" rtlCol="0" anchor="b">
            <a:normAutofit/>
          </a:bodyPr>
          <a:lstStyle/>
          <a:p>
            <a:r>
              <a:rPr lang="zh-CN" altLang="en-US" sz="6000" dirty="0">
                <a:solidFill>
                  <a:srgbClr val="FFFFFF"/>
                </a:solidFill>
              </a:rPr>
              <a:t>文档历史版本</a:t>
            </a:r>
            <a:br>
              <a:rPr lang="en-US" altLang="zh-CN" sz="6000" dirty="0">
                <a:solidFill>
                  <a:srgbClr val="FFFFFF"/>
                </a:solidFill>
              </a:rPr>
            </a:br>
            <a:endParaRPr lang="en-US" altLang="zh-CN" sz="6000" dirty="0">
              <a:solidFill>
                <a:srgbClr val="FFFFFF"/>
              </a:solidFill>
            </a:endParaRPr>
          </a:p>
        </p:txBody>
      </p:sp>
      <p:sp>
        <p:nvSpPr>
          <p:cNvPr id="40" name="Isosceles Triangle 39"/>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24F1722-FF1B-4A08-BF2B-E2BD7E0FC2E7}"/>
              </a:ext>
            </a:extLst>
          </p:cNvPr>
          <p:cNvPicPr>
            <a:picLocks noChangeAspect="1"/>
          </p:cNvPicPr>
          <p:nvPr/>
        </p:nvPicPr>
        <p:blipFill>
          <a:blip r:embed="rId2"/>
          <a:stretch>
            <a:fillRect/>
          </a:stretch>
        </p:blipFill>
        <p:spPr>
          <a:xfrm>
            <a:off x="215425" y="0"/>
            <a:ext cx="11761150" cy="6858000"/>
          </a:xfrm>
          <a:prstGeom prst="rect">
            <a:avLst/>
          </a:prstGeom>
        </p:spPr>
      </p:pic>
    </p:spTree>
    <p:extLst>
      <p:ext uri="{BB962C8B-B14F-4D97-AF65-F5344CB8AC3E}">
        <p14:creationId xmlns:p14="http://schemas.microsoft.com/office/powerpoint/2010/main" val="20131041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4422312" y="1999930"/>
            <a:ext cx="6960759" cy="2849671"/>
          </a:xfrm>
        </p:spPr>
        <p:txBody>
          <a:bodyPr vert="horz" lIns="91440" tIns="45720" rIns="91440" bIns="45720" rtlCol="0" anchor="b">
            <a:normAutofit/>
          </a:bodyPr>
          <a:lstStyle/>
          <a:p>
            <a:r>
              <a:rPr lang="zh-CN" altLang="en-US" sz="6000" dirty="0">
                <a:solidFill>
                  <a:srgbClr val="FFFFFF"/>
                </a:solidFill>
              </a:rPr>
              <a:t>WBS</a:t>
            </a:r>
            <a:br>
              <a:rPr lang="en-US" altLang="zh-CN" sz="6000" dirty="0">
                <a:solidFill>
                  <a:srgbClr val="FFFFFF"/>
                </a:solidFill>
              </a:rPr>
            </a:br>
            <a:endParaRPr lang="en-US" altLang="zh-CN" sz="6000" dirty="0">
              <a:solidFill>
                <a:srgbClr val="FFFFFF"/>
              </a:solidFill>
            </a:endParaRPr>
          </a:p>
        </p:txBody>
      </p:sp>
      <p:sp>
        <p:nvSpPr>
          <p:cNvPr id="40" name="Isosceles Triangle 39"/>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D9E27DB-1E61-4052-B48D-329794A2FA6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33680" y="1280160"/>
            <a:ext cx="11958320" cy="3637280"/>
          </a:xfrm>
          <a:prstGeom prst="rect">
            <a:avLst/>
          </a:prstGeom>
          <a:noFill/>
          <a:ln>
            <a:noFill/>
          </a:ln>
        </p:spPr>
      </p:pic>
      <p:sp>
        <p:nvSpPr>
          <p:cNvPr id="5" name="文本框 4">
            <a:extLst>
              <a:ext uri="{FF2B5EF4-FFF2-40B4-BE49-F238E27FC236}">
                <a16:creationId xmlns:a16="http://schemas.microsoft.com/office/drawing/2014/main" id="{5E406967-CAC7-4E96-9D82-BC5D23979D4B}"/>
              </a:ext>
            </a:extLst>
          </p:cNvPr>
          <p:cNvSpPr txBox="1"/>
          <p:nvPr/>
        </p:nvSpPr>
        <p:spPr>
          <a:xfrm>
            <a:off x="777875" y="5834380"/>
            <a:ext cx="1869440" cy="460375"/>
          </a:xfrm>
          <a:prstGeom prst="rect">
            <a:avLst/>
          </a:prstGeom>
          <a:noFill/>
        </p:spPr>
        <p:txBody>
          <a:bodyPr wrap="none" rtlCol="0">
            <a:spAutoFit/>
          </a:bodyPr>
          <a:lstStyle/>
          <a:p>
            <a:r>
              <a:rPr lang="zh-CN" altLang="en-US" sz="2400" b="1">
                <a:latin typeface="宋体" panose="02010600030101010101" pitchFamily="2" charset="-122"/>
                <a:ea typeface="宋体" panose="02010600030101010101" pitchFamily="2" charset="-122"/>
                <a:cs typeface="宋体" panose="02010600030101010101" pitchFamily="2" charset="-122"/>
              </a:rPr>
              <a:t>详情见</a:t>
            </a:r>
            <a:r>
              <a:rPr lang="en-US" altLang="zh-CN" sz="2400" b="1">
                <a:latin typeface="宋体" panose="02010600030101010101" pitchFamily="2" charset="-122"/>
                <a:ea typeface="宋体" panose="02010600030101010101" pitchFamily="2" charset="-122"/>
                <a:cs typeface="宋体" panose="02010600030101010101" pitchFamily="2" charset="-122"/>
              </a:rPr>
              <a:t>visio</a:t>
            </a:r>
          </a:p>
        </p:txBody>
      </p:sp>
    </p:spTree>
    <p:extLst>
      <p:ext uri="{BB962C8B-B14F-4D97-AF65-F5344CB8AC3E}">
        <p14:creationId xmlns:p14="http://schemas.microsoft.com/office/powerpoint/2010/main" val="37976817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4422312" y="1999930"/>
            <a:ext cx="6960759" cy="2849671"/>
          </a:xfrm>
        </p:spPr>
        <p:txBody>
          <a:bodyPr vert="horz" lIns="91440" tIns="45720" rIns="91440" bIns="45720" rtlCol="0" anchor="b">
            <a:normAutofit/>
          </a:bodyPr>
          <a:lstStyle/>
          <a:p>
            <a:r>
              <a:rPr lang="zh-CN" altLang="en-US" sz="6000" dirty="0">
                <a:solidFill>
                  <a:srgbClr val="FFFFFF"/>
                </a:solidFill>
              </a:rPr>
              <a:t>GANTT图</a:t>
            </a:r>
            <a:br>
              <a:rPr lang="en-US" altLang="zh-CN" sz="6000" dirty="0">
                <a:solidFill>
                  <a:srgbClr val="FFFFFF"/>
                </a:solidFill>
              </a:rPr>
            </a:br>
            <a:endParaRPr lang="en-US" altLang="zh-CN" sz="6000" dirty="0">
              <a:solidFill>
                <a:srgbClr val="FFFFFF"/>
              </a:solidFill>
            </a:endParaRPr>
          </a:p>
        </p:txBody>
      </p:sp>
      <p:sp>
        <p:nvSpPr>
          <p:cNvPr id="40" name="Isosceles Triangle 39"/>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FBD3BAA-7658-4C52-AA88-5CDAC76F1AF6}"/>
              </a:ext>
            </a:extLst>
          </p:cNvPr>
          <p:cNvPicPr>
            <a:picLocks noChangeAspect="1"/>
          </p:cNvPicPr>
          <p:nvPr/>
        </p:nvPicPr>
        <p:blipFill>
          <a:blip r:embed="rId2"/>
          <a:stretch>
            <a:fillRect/>
          </a:stretch>
        </p:blipFill>
        <p:spPr>
          <a:xfrm>
            <a:off x="0" y="941594"/>
            <a:ext cx="12192000" cy="4974811"/>
          </a:xfrm>
          <a:prstGeom prst="rect">
            <a:avLst/>
          </a:prstGeom>
        </p:spPr>
      </p:pic>
    </p:spTree>
    <p:extLst>
      <p:ext uri="{BB962C8B-B14F-4D97-AF65-F5344CB8AC3E}">
        <p14:creationId xmlns:p14="http://schemas.microsoft.com/office/powerpoint/2010/main" val="2464819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A31476D-33BD-436D-97CF-CFBDB5D23752}"/>
              </a:ext>
            </a:extLst>
          </p:cNvPr>
          <p:cNvSpPr>
            <a:spLocks noGrp="1"/>
          </p:cNvSpPr>
          <p:nvPr>
            <p:ph idx="1"/>
          </p:nvPr>
        </p:nvSpPr>
        <p:spPr>
          <a:xfrm>
            <a:off x="505884" y="371474"/>
            <a:ext cx="8596668" cy="6503035"/>
          </a:xfrm>
        </p:spPr>
        <p:txBody>
          <a:bodyPr>
            <a:normAutofit/>
          </a:bodyPr>
          <a:lstStyle/>
          <a:p>
            <a:r>
              <a:rPr lang="zh-CN" altLang="en-US" sz="3500" dirty="0">
                <a:sym typeface="+mn-ea"/>
              </a:rPr>
              <a:t>需求优先级</a:t>
            </a:r>
            <a:endParaRPr lang="zh-CN" altLang="en-US" sz="3500" dirty="0"/>
          </a:p>
          <a:p>
            <a:r>
              <a:rPr lang="zh-CN" altLang="en-US" sz="3500" dirty="0"/>
              <a:t>需求冲突</a:t>
            </a:r>
          </a:p>
          <a:p>
            <a:r>
              <a:rPr lang="zh-CN" altLang="en-US" sz="3500" dirty="0"/>
              <a:t>需求可行性</a:t>
            </a:r>
          </a:p>
          <a:p>
            <a:r>
              <a:rPr lang="zh-CN" altLang="en-US" sz="3500" dirty="0"/>
              <a:t>需求定义</a:t>
            </a:r>
          </a:p>
          <a:p>
            <a:r>
              <a:rPr lang="en-US" altLang="zh-CN" sz="3500" dirty="0"/>
              <a:t>SRS</a:t>
            </a:r>
          </a:p>
          <a:p>
            <a:r>
              <a:rPr lang="zh-CN" altLang="en-US" sz="3500" dirty="0">
                <a:sym typeface="+mn-ea"/>
              </a:rPr>
              <a:t>数据字典、</a:t>
            </a:r>
            <a:r>
              <a:rPr lang="en-US" altLang="zh-CN" sz="3500" dirty="0">
                <a:sym typeface="+mn-ea"/>
              </a:rPr>
              <a:t>ER</a:t>
            </a:r>
            <a:r>
              <a:rPr lang="zh-CN" altLang="en-US" sz="3500" dirty="0">
                <a:sym typeface="+mn-ea"/>
              </a:rPr>
              <a:t>图</a:t>
            </a:r>
            <a:endParaRPr lang="en-US" altLang="zh-CN" sz="3500" dirty="0">
              <a:sym typeface="+mn-ea"/>
            </a:endParaRPr>
          </a:p>
          <a:p>
            <a:r>
              <a:rPr lang="en-US" altLang="zh-CN" sz="3200" dirty="0">
                <a:sym typeface="+mn-ea"/>
              </a:rPr>
              <a:t>UML</a:t>
            </a:r>
            <a:r>
              <a:rPr lang="zh-CN" altLang="en-US" sz="3200" dirty="0">
                <a:sym typeface="+mn-ea"/>
              </a:rPr>
              <a:t>图例</a:t>
            </a:r>
            <a:endParaRPr lang="en-US" altLang="zh-CN" sz="3200" dirty="0">
              <a:sym typeface="+mn-ea"/>
            </a:endParaRPr>
          </a:p>
          <a:p>
            <a:r>
              <a:rPr lang="zh-CN" altLang="en-US" sz="3200" dirty="0"/>
              <a:t>运行环境</a:t>
            </a:r>
          </a:p>
          <a:p>
            <a:r>
              <a:rPr lang="zh-CN" altLang="en-US" sz="3200" dirty="0">
                <a:sym typeface="+mn-ea"/>
              </a:rPr>
              <a:t>测试用例</a:t>
            </a:r>
            <a:endParaRPr lang="en-US" altLang="zh-CN" sz="3200" dirty="0"/>
          </a:p>
          <a:p>
            <a:r>
              <a:rPr lang="zh-CN" altLang="en-US" sz="3200" dirty="0">
                <a:sym typeface="+mn-ea"/>
              </a:rPr>
              <a:t>用户手册</a:t>
            </a:r>
            <a:endParaRPr lang="en-US" altLang="zh-CN" sz="3200" dirty="0"/>
          </a:p>
          <a:p>
            <a:endParaRPr lang="en-US" altLang="zh-CN" sz="3500" dirty="0"/>
          </a:p>
          <a:p>
            <a:endParaRPr lang="zh-CN" altLang="en-US" dirty="0"/>
          </a:p>
        </p:txBody>
      </p:sp>
      <p:sp>
        <p:nvSpPr>
          <p:cNvPr id="5" name="内容占位符 2">
            <a:extLst>
              <a:ext uri="{FF2B5EF4-FFF2-40B4-BE49-F238E27FC236}">
                <a16:creationId xmlns:a16="http://schemas.microsoft.com/office/drawing/2014/main" id="{776E412A-85BB-46AF-A6F7-E7D54B4CB3FA}"/>
              </a:ext>
            </a:extLst>
          </p:cNvPr>
          <p:cNvSpPr txBox="1"/>
          <p:nvPr/>
        </p:nvSpPr>
        <p:spPr>
          <a:xfrm>
            <a:off x="4619626" y="192505"/>
            <a:ext cx="6339840" cy="7026175"/>
          </a:xfrm>
          <a:prstGeom prst="rect">
            <a:avLst/>
          </a:prstGeom>
        </p:spPr>
        <p:txBody>
          <a:bodyPr vert="horz" lIns="91440" tIns="45720" rIns="91440" bIns="45720" rtlCol="0">
            <a:normAutofit fontScale="95000"/>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pPr algn="l"/>
            <a:r>
              <a:rPr lang="zh-CN" altLang="en-US" sz="3600" dirty="0">
                <a:sym typeface="+mn-ea"/>
              </a:rPr>
              <a:t>内部评审记录</a:t>
            </a:r>
            <a:endParaRPr lang="en-US" altLang="zh-CN" sz="3600" dirty="0">
              <a:sym typeface="+mn-ea"/>
            </a:endParaRPr>
          </a:p>
          <a:p>
            <a:pPr algn="l"/>
            <a:r>
              <a:rPr lang="en-US" altLang="zh-CN" sz="3600" dirty="0">
                <a:sym typeface="+mn-ea"/>
              </a:rPr>
              <a:t>Baseline</a:t>
            </a:r>
          </a:p>
          <a:p>
            <a:pPr algn="l"/>
            <a:r>
              <a:rPr lang="zh-CN" altLang="en-US" sz="3600" dirty="0">
                <a:sym typeface="+mn-ea"/>
              </a:rPr>
              <a:t>需求管理工具</a:t>
            </a:r>
            <a:endParaRPr lang="en-US" altLang="zh-CN" sz="3600" dirty="0"/>
          </a:p>
          <a:p>
            <a:pPr algn="l"/>
            <a:r>
              <a:rPr lang="en-US" altLang="zh-CN" sz="3600" dirty="0">
                <a:sym typeface="+mn-ea"/>
              </a:rPr>
              <a:t>CCB</a:t>
            </a:r>
            <a:r>
              <a:rPr lang="zh-CN" altLang="en-US" sz="3600" dirty="0">
                <a:sym typeface="+mn-ea"/>
              </a:rPr>
              <a:t>组织</a:t>
            </a:r>
          </a:p>
          <a:p>
            <a:pPr algn="l"/>
            <a:r>
              <a:rPr lang="zh-CN" altLang="en-US" sz="3600" dirty="0" err="1">
                <a:sym typeface="+mn-ea"/>
              </a:rPr>
              <a:t>需求变更申请和分析</a:t>
            </a:r>
          </a:p>
          <a:p>
            <a:pPr algn="l"/>
            <a:r>
              <a:rPr lang="zh-CN" altLang="en-US" sz="3600" dirty="0" err="1">
                <a:sym typeface="+mn-ea"/>
              </a:rPr>
              <a:t>后续计划性安排</a:t>
            </a:r>
          </a:p>
          <a:p>
            <a:pPr algn="l"/>
            <a:r>
              <a:rPr lang="zh-CN" altLang="en-US" sz="3600" dirty="0" err="1">
                <a:sym typeface="+mn-ea"/>
              </a:rPr>
              <a:t>Team Building</a:t>
            </a:r>
          </a:p>
          <a:p>
            <a:pPr algn="l"/>
            <a:r>
              <a:rPr lang="zh-CN" altLang="en-US" sz="3600" dirty="0" err="1"/>
              <a:t>项目总结报告</a:t>
            </a:r>
          </a:p>
          <a:p>
            <a:pPr algn="l"/>
            <a:r>
              <a:rPr lang="zh-CN" altLang="en-US" sz="3600" dirty="0" err="1"/>
              <a:t>成员任务分配和绩效排序</a:t>
            </a:r>
          </a:p>
          <a:p>
            <a:pPr algn="l"/>
            <a:r>
              <a:rPr lang="zh-CN" altLang="en-US" sz="3600" dirty="0" err="1"/>
              <a:t>移动课堂助理的需求</a:t>
            </a:r>
            <a:endParaRPr lang="en-US" altLang="zh-CN" sz="3600" dirty="0"/>
          </a:p>
          <a:p>
            <a:endParaRPr lang="en-US" altLang="zh-CN" sz="3600" dirty="0"/>
          </a:p>
        </p:txBody>
      </p:sp>
    </p:spTree>
    <p:extLst>
      <p:ext uri="{BB962C8B-B14F-4D97-AF65-F5344CB8AC3E}">
        <p14:creationId xmlns:p14="http://schemas.microsoft.com/office/powerpoint/2010/main" val="14831612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36887EE-4E63-434F-A65F-DBE90041FE6C}"/>
              </a:ext>
            </a:extLst>
          </p:cNvPr>
          <p:cNvPicPr>
            <a:picLocks noChangeAspect="1"/>
          </p:cNvPicPr>
          <p:nvPr/>
        </p:nvPicPr>
        <p:blipFill>
          <a:blip r:embed="rId2"/>
          <a:stretch>
            <a:fillRect/>
          </a:stretch>
        </p:blipFill>
        <p:spPr>
          <a:xfrm>
            <a:off x="0" y="946130"/>
            <a:ext cx="12192000" cy="4965739"/>
          </a:xfrm>
          <a:prstGeom prst="rect">
            <a:avLst/>
          </a:prstGeom>
        </p:spPr>
      </p:pic>
    </p:spTree>
    <p:extLst>
      <p:ext uri="{BB962C8B-B14F-4D97-AF65-F5344CB8AC3E}">
        <p14:creationId xmlns:p14="http://schemas.microsoft.com/office/powerpoint/2010/main" val="9326971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46C0B48-4831-4BBD-950B-81F90588EAB1}"/>
              </a:ext>
            </a:extLst>
          </p:cNvPr>
          <p:cNvPicPr>
            <a:picLocks noChangeAspect="1"/>
          </p:cNvPicPr>
          <p:nvPr/>
        </p:nvPicPr>
        <p:blipFill>
          <a:blip r:embed="rId2"/>
          <a:stretch>
            <a:fillRect/>
          </a:stretch>
        </p:blipFill>
        <p:spPr>
          <a:xfrm>
            <a:off x="0" y="922020"/>
            <a:ext cx="12192000" cy="5013960"/>
          </a:xfrm>
          <a:prstGeom prst="rect">
            <a:avLst/>
          </a:prstGeom>
        </p:spPr>
      </p:pic>
    </p:spTree>
    <p:extLst>
      <p:ext uri="{BB962C8B-B14F-4D97-AF65-F5344CB8AC3E}">
        <p14:creationId xmlns:p14="http://schemas.microsoft.com/office/powerpoint/2010/main" val="25103476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6ED9066-B92E-48D5-8FE7-0FDCD0B8233E}"/>
              </a:ext>
            </a:extLst>
          </p:cNvPr>
          <p:cNvPicPr>
            <a:picLocks noChangeAspect="1"/>
          </p:cNvPicPr>
          <p:nvPr/>
        </p:nvPicPr>
        <p:blipFill>
          <a:blip r:embed="rId2"/>
          <a:stretch>
            <a:fillRect/>
          </a:stretch>
        </p:blipFill>
        <p:spPr>
          <a:xfrm>
            <a:off x="0" y="899291"/>
            <a:ext cx="12192000" cy="5059418"/>
          </a:xfrm>
          <a:prstGeom prst="rect">
            <a:avLst/>
          </a:prstGeom>
        </p:spPr>
      </p:pic>
    </p:spTree>
    <p:extLst>
      <p:ext uri="{BB962C8B-B14F-4D97-AF65-F5344CB8AC3E}">
        <p14:creationId xmlns:p14="http://schemas.microsoft.com/office/powerpoint/2010/main" val="3338302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2299ECD-DBA2-4ABF-9CD3-C49D66BE3B32}"/>
              </a:ext>
            </a:extLst>
          </p:cNvPr>
          <p:cNvPicPr>
            <a:picLocks noChangeAspect="1"/>
          </p:cNvPicPr>
          <p:nvPr/>
        </p:nvPicPr>
        <p:blipFill>
          <a:blip r:embed="rId2"/>
          <a:stretch>
            <a:fillRect/>
          </a:stretch>
        </p:blipFill>
        <p:spPr>
          <a:xfrm>
            <a:off x="0" y="901944"/>
            <a:ext cx="12192000" cy="5054111"/>
          </a:xfrm>
          <a:prstGeom prst="rect">
            <a:avLst/>
          </a:prstGeom>
        </p:spPr>
      </p:pic>
    </p:spTree>
    <p:extLst>
      <p:ext uri="{BB962C8B-B14F-4D97-AF65-F5344CB8AC3E}">
        <p14:creationId xmlns:p14="http://schemas.microsoft.com/office/powerpoint/2010/main" val="35100972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AF8011A-58FF-4FEA-AC51-E4E3478B3786}"/>
              </a:ext>
            </a:extLst>
          </p:cNvPr>
          <p:cNvPicPr>
            <a:picLocks noChangeAspect="1"/>
          </p:cNvPicPr>
          <p:nvPr/>
        </p:nvPicPr>
        <p:blipFill>
          <a:blip r:embed="rId2"/>
          <a:stretch>
            <a:fillRect/>
          </a:stretch>
        </p:blipFill>
        <p:spPr>
          <a:xfrm>
            <a:off x="0" y="799428"/>
            <a:ext cx="12192000" cy="5259144"/>
          </a:xfrm>
          <a:prstGeom prst="rect">
            <a:avLst/>
          </a:prstGeom>
        </p:spPr>
      </p:pic>
    </p:spTree>
    <p:extLst>
      <p:ext uri="{BB962C8B-B14F-4D97-AF65-F5344CB8AC3E}">
        <p14:creationId xmlns:p14="http://schemas.microsoft.com/office/powerpoint/2010/main" val="3525306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4422312" y="1999930"/>
            <a:ext cx="6960759" cy="2849671"/>
          </a:xfrm>
        </p:spPr>
        <p:txBody>
          <a:bodyPr vert="horz" lIns="91440" tIns="45720" rIns="91440" bIns="45720" rtlCol="0" anchor="b">
            <a:normAutofit/>
          </a:bodyPr>
          <a:lstStyle/>
          <a:p>
            <a:r>
              <a:rPr lang="zh-CN" altLang="en-US" sz="6000" dirty="0">
                <a:solidFill>
                  <a:srgbClr val="FFFFFF"/>
                </a:solidFill>
              </a:rPr>
              <a:t>必要子计划</a:t>
            </a:r>
            <a:br>
              <a:rPr lang="en-US" altLang="zh-CN" sz="6000" dirty="0">
                <a:solidFill>
                  <a:srgbClr val="FFFFFF"/>
                </a:solidFill>
              </a:rPr>
            </a:br>
            <a:endParaRPr lang="en-US" altLang="zh-CN" sz="6000" dirty="0">
              <a:solidFill>
                <a:srgbClr val="FFFFFF"/>
              </a:solidFill>
            </a:endParaRPr>
          </a:p>
        </p:txBody>
      </p:sp>
      <p:sp>
        <p:nvSpPr>
          <p:cNvPr id="40" name="Isosceles Triangle 39"/>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3FE1E06-A741-4DB5-AB23-F81816E3052A}"/>
              </a:ext>
            </a:extLst>
          </p:cNvPr>
          <p:cNvPicPr>
            <a:picLocks noChangeAspect="1"/>
          </p:cNvPicPr>
          <p:nvPr/>
        </p:nvPicPr>
        <p:blipFill>
          <a:blip r:embed="rId2"/>
          <a:stretch>
            <a:fillRect/>
          </a:stretch>
        </p:blipFill>
        <p:spPr>
          <a:xfrm>
            <a:off x="1590675" y="0"/>
            <a:ext cx="8439150" cy="3838575"/>
          </a:xfrm>
          <a:prstGeom prst="rect">
            <a:avLst/>
          </a:prstGeom>
        </p:spPr>
      </p:pic>
    </p:spTree>
    <p:extLst>
      <p:ext uri="{BB962C8B-B14F-4D97-AF65-F5344CB8AC3E}">
        <p14:creationId xmlns:p14="http://schemas.microsoft.com/office/powerpoint/2010/main" val="34725353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E0D8772-24B2-4119-B87B-135D38821C55}"/>
              </a:ext>
            </a:extLst>
          </p:cNvPr>
          <p:cNvPicPr>
            <a:picLocks noChangeAspect="1"/>
          </p:cNvPicPr>
          <p:nvPr/>
        </p:nvPicPr>
        <p:blipFill>
          <a:blip r:embed="rId2"/>
          <a:stretch>
            <a:fillRect/>
          </a:stretch>
        </p:blipFill>
        <p:spPr>
          <a:xfrm>
            <a:off x="2019300" y="38100"/>
            <a:ext cx="8153400" cy="6781800"/>
          </a:xfrm>
          <a:prstGeom prst="rect">
            <a:avLst/>
          </a:prstGeom>
        </p:spPr>
      </p:pic>
    </p:spTree>
    <p:extLst>
      <p:ext uri="{BB962C8B-B14F-4D97-AF65-F5344CB8AC3E}">
        <p14:creationId xmlns:p14="http://schemas.microsoft.com/office/powerpoint/2010/main" val="11912007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C16EDB7-9243-4E52-806B-CC1864159825}"/>
              </a:ext>
            </a:extLst>
          </p:cNvPr>
          <p:cNvPicPr>
            <a:picLocks noChangeAspect="1"/>
          </p:cNvPicPr>
          <p:nvPr/>
        </p:nvPicPr>
        <p:blipFill>
          <a:blip r:embed="rId2"/>
          <a:stretch>
            <a:fillRect/>
          </a:stretch>
        </p:blipFill>
        <p:spPr>
          <a:xfrm>
            <a:off x="1847850" y="1309687"/>
            <a:ext cx="8496300" cy="4238625"/>
          </a:xfrm>
          <a:prstGeom prst="rect">
            <a:avLst/>
          </a:prstGeom>
        </p:spPr>
      </p:pic>
    </p:spTree>
    <p:extLst>
      <p:ext uri="{BB962C8B-B14F-4D97-AF65-F5344CB8AC3E}">
        <p14:creationId xmlns:p14="http://schemas.microsoft.com/office/powerpoint/2010/main" val="3855138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4422312" y="1999930"/>
            <a:ext cx="6960759" cy="2849671"/>
          </a:xfrm>
        </p:spPr>
        <p:txBody>
          <a:bodyPr vert="horz" lIns="91440" tIns="45720" rIns="91440" bIns="45720" rtlCol="0" anchor="b">
            <a:normAutofit/>
          </a:bodyPr>
          <a:lstStyle/>
          <a:p>
            <a:r>
              <a:rPr lang="zh-CN" altLang="en-US" sz="6000" dirty="0">
                <a:solidFill>
                  <a:srgbClr val="FFFFFF"/>
                </a:solidFill>
              </a:rPr>
              <a:t>Vision&amp;Scope</a:t>
            </a:r>
            <a:br>
              <a:rPr lang="en-US" altLang="zh-CN" sz="6000" dirty="0">
                <a:solidFill>
                  <a:srgbClr val="FFFFFF"/>
                </a:solidFill>
              </a:rPr>
            </a:br>
            <a:endParaRPr lang="en-US" altLang="zh-CN" sz="6000" dirty="0">
              <a:solidFill>
                <a:srgbClr val="FFFFFF"/>
              </a:solidFill>
            </a:endParaRPr>
          </a:p>
        </p:txBody>
      </p:sp>
      <p:sp>
        <p:nvSpPr>
          <p:cNvPr id="40" name="Isosceles Triangle 39"/>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5" name="Group 114"/>
          <p:cNvGrpSpPr>
            <a:grpSpLocks noGrp="1" noUngrp="1" noRot="1" noChangeAspect="1" noMove="1" noResize="1"/>
          </p:cNvGrpSpPr>
          <p:nvPr/>
        </p:nvGrpSpPr>
        <p:grpSpPr>
          <a:xfrm>
            <a:off x="0" y="-8467"/>
            <a:ext cx="12192000" cy="6866467"/>
            <a:chOff x="0" y="-8467"/>
            <a:chExt cx="12192000" cy="6866467"/>
          </a:xfrm>
        </p:grpSpPr>
        <p:sp>
          <p:nvSpPr>
            <p:cNvPr id="116"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17" name="Straight Connector 116"/>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19"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0"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1" name="Isosceles Triangle 120"/>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2"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3"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4"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5" name="Isosceles Triangle 124"/>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127" name="Rectangle 126"/>
          <p:cNvSpPr>
            <a:spLocks noGrp="1" noRot="1" noChangeAspect="1" noMove="1" noResize="1" noEditPoints="1" noAdjustHandles="1" noChangeArrowheads="1" noChangeShapeType="1" noTextEdit="1"/>
          </p:cNvSpPr>
          <p:nvPr/>
        </p:nvSpPr>
        <p:spPr>
          <a:xfrm>
            <a:off x="0" y="0"/>
            <a:ext cx="12192000" cy="686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7853186" y="1210353"/>
            <a:ext cx="3007349" cy="4479852"/>
          </a:xfrm>
        </p:spPr>
        <p:txBody>
          <a:bodyPr vert="horz" lIns="91440" tIns="45720" rIns="91440" bIns="45720" rtlCol="0" anchor="ctr">
            <a:normAutofit/>
          </a:bodyPr>
          <a:lstStyle/>
          <a:p>
            <a:pPr algn="r"/>
            <a:r>
              <a:rPr lang="zh-CN" altLang="en-US" sz="5400" dirty="0"/>
              <a:t>参考文献</a:t>
            </a:r>
            <a:endParaRPr lang="en-US" altLang="zh-CN" sz="5400" dirty="0"/>
          </a:p>
        </p:txBody>
      </p:sp>
      <p:sp>
        <p:nvSpPr>
          <p:cNvPr id="129" name="Isosceles Triangle 128"/>
          <p:cNvSpPr>
            <a:spLocks noGrp="1" noRot="1" noChangeAspect="1" noMove="1" noResize="1" noEditPoints="1" noAdjustHandles="1" noChangeArrowheads="1" noChangeShapeType="1" noTextEdit="1"/>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31" name="Straight Connector 130"/>
          <p:cNvCxnSpPr>
            <a:cxnSpLocks noGrp="1" noRot="1" noChangeAspect="1" noMove="1" noResize="1" noEditPoints="1" noAdjustHandles="1" noChangeArrowheads="1" noChangeShapeType="1"/>
          </p:cNvCxnSpPr>
          <p:nvPr/>
        </p:nvCxnSpPr>
        <p:spPr>
          <a:xfrm>
            <a:off x="7534656" y="1639186"/>
            <a:ext cx="0" cy="3200400"/>
          </a:xfrm>
          <a:prstGeom prst="line">
            <a:avLst/>
          </a:prstGeom>
        </p:spPr>
        <p:style>
          <a:lnRef idx="1">
            <a:schemeClr val="accent1"/>
          </a:lnRef>
          <a:fillRef idx="0">
            <a:schemeClr val="accent1"/>
          </a:fillRef>
          <a:effectRef idx="0">
            <a:schemeClr val="accent1"/>
          </a:effectRef>
          <a:fontRef idx="minor">
            <a:schemeClr val="tx1"/>
          </a:fontRef>
        </p:style>
      </p:cxnSp>
      <p:sp>
        <p:nvSpPr>
          <p:cNvPr id="133" name="Isosceles Triangle 132"/>
          <p:cNvSpPr>
            <a:spLocks noGrp="1" noRot="1" noChangeAspect="1" noMove="1" noResize="1" noEditPoints="1" noAdjustHandles="1" noChangeArrowheads="1" noChangeShapeType="1" noTextEdit="1"/>
          </p:cNvSpPr>
          <p:nvPr/>
        </p:nvSpPr>
        <p:spPr>
          <a:xfrm rot="10800000" flipH="1" flipV="1">
            <a:off x="11349404" y="1217756"/>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矩形 1"/>
          <p:cNvSpPr/>
          <p:nvPr/>
        </p:nvSpPr>
        <p:spPr>
          <a:xfrm>
            <a:off x="995621" y="1434342"/>
            <a:ext cx="6245277" cy="4031873"/>
          </a:xfrm>
          <a:prstGeom prst="rect">
            <a:avLst/>
          </a:prstGeom>
        </p:spPr>
        <p:txBody>
          <a:bodyPr wrap="square">
            <a:spAutoFit/>
          </a:bodyPr>
          <a:lstStyle/>
          <a:p>
            <a:r>
              <a:rPr lang="en-US" altLang="zh-CN" sz="3200" dirty="0"/>
              <a:t>1. C2-PRD-</a:t>
            </a:r>
            <a:r>
              <a:rPr lang="zh-CN" altLang="en-US" sz="3200" dirty="0"/>
              <a:t>项目描述</a:t>
            </a:r>
            <a:r>
              <a:rPr lang="en-US" altLang="zh-CN" sz="3200" dirty="0"/>
              <a:t>-2018</a:t>
            </a:r>
            <a:endParaRPr lang="zh-CN" altLang="en-US" sz="3200" dirty="0"/>
          </a:p>
          <a:p>
            <a:r>
              <a:rPr lang="en-US" altLang="zh-CN" sz="3200" dirty="0"/>
              <a:t>2.</a:t>
            </a:r>
            <a:r>
              <a:rPr lang="zh-CN" altLang="en-US" sz="3200" dirty="0"/>
              <a:t>软件工程导论</a:t>
            </a:r>
          </a:p>
          <a:p>
            <a:r>
              <a:rPr lang="en-US" altLang="zh-CN" sz="3200" dirty="0"/>
              <a:t>3.</a:t>
            </a:r>
            <a:r>
              <a:rPr lang="zh-CN" altLang="en-US" sz="3200" dirty="0"/>
              <a:t>项目开发计划（</a:t>
            </a:r>
            <a:r>
              <a:rPr lang="en-US" altLang="zh-CN" sz="3200" dirty="0"/>
              <a:t>ISO9001</a:t>
            </a:r>
            <a:r>
              <a:rPr lang="zh-CN" altLang="en-US" sz="3200" dirty="0"/>
              <a:t>）</a:t>
            </a:r>
          </a:p>
          <a:p>
            <a:r>
              <a:rPr lang="en-US" altLang="zh-CN" sz="3200" dirty="0"/>
              <a:t>4.PMBOK</a:t>
            </a:r>
          </a:p>
          <a:p>
            <a:r>
              <a:rPr lang="en-US" altLang="zh-CN" sz="3200" dirty="0"/>
              <a:t>5.IT</a:t>
            </a:r>
            <a:r>
              <a:rPr lang="zh-CN" altLang="en-US" sz="3200" dirty="0"/>
              <a:t>项目管理</a:t>
            </a:r>
            <a:endParaRPr lang="en-US" altLang="zh-CN" sz="3200" dirty="0"/>
          </a:p>
          <a:p>
            <a:r>
              <a:rPr lang="en-US" altLang="zh-CN" sz="3200" dirty="0"/>
              <a:t>6.</a:t>
            </a:r>
            <a:r>
              <a:rPr lang="zh-CN" altLang="en-US" sz="3200" dirty="0"/>
              <a:t>软件需求</a:t>
            </a:r>
            <a:endParaRPr lang="en-US" altLang="zh-CN" sz="3200" dirty="0"/>
          </a:p>
          <a:p>
            <a:r>
              <a:rPr lang="en-US" altLang="zh-CN" sz="3200" dirty="0"/>
              <a:t>7.UML</a:t>
            </a:r>
            <a:r>
              <a:rPr lang="zh-CN" altLang="en-US" sz="3200" dirty="0"/>
              <a:t>用户指南</a:t>
            </a:r>
            <a:endParaRPr lang="en-US" altLang="zh-CN" sz="3200" dirty="0"/>
          </a:p>
          <a:p>
            <a:r>
              <a:rPr lang="en-US" altLang="zh-CN" sz="3200" dirty="0"/>
              <a:t>8.UML2</a:t>
            </a:r>
            <a:r>
              <a:rPr lang="zh-CN" altLang="en-US" sz="3200" dirty="0"/>
              <a:t>基础、建模与设计教程</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38149" y="788463"/>
            <a:ext cx="9286875" cy="4846840"/>
          </a:xfrm>
          <a:prstGeom prst="rect">
            <a:avLst/>
          </a:prstGeom>
        </p:spPr>
        <p:txBody>
          <a:bodyPr wrap="square">
            <a:spAutoFit/>
          </a:bodyPr>
          <a:lstStyle/>
          <a:p>
            <a:pPr algn="just">
              <a:lnSpc>
                <a:spcPct val="172000"/>
              </a:lnSpc>
              <a:spcBef>
                <a:spcPts val="1300"/>
              </a:spcBef>
              <a:spcAft>
                <a:spcPts val="1300"/>
              </a:spcAft>
            </a:pPr>
            <a:r>
              <a:rPr lang="zh-CN" altLang="zh-CN" sz="3600" b="1" kern="100" dirty="0">
                <a:latin typeface="Arial" panose="020B0604020202020204" pitchFamily="34" charset="0"/>
                <a:ea typeface="黑体" panose="02010609060101010101" pitchFamily="49" charset="-122"/>
                <a:cs typeface="Times New Roman" panose="02020603050405020304" pitchFamily="18" charset="0"/>
              </a:rPr>
              <a:t>愿景声明</a:t>
            </a:r>
          </a:p>
          <a:p>
            <a:pPr indent="266700" algn="just">
              <a:lnSpc>
                <a:spcPct val="150000"/>
              </a:lnSpc>
              <a:spcAft>
                <a:spcPts val="0"/>
              </a:spcAft>
            </a:pPr>
            <a:r>
              <a:rPr lang="zh-CN" altLang="zh-CN" sz="2000" kern="100" dirty="0">
                <a:latin typeface="Times New Roman" panose="02020603050405020304" pitchFamily="18" charset="0"/>
                <a:ea typeface="Arial" panose="020B0604020202020204" pitchFamily="34" charset="0"/>
                <a:cs typeface="Times New Roman" panose="02020603050405020304" pitchFamily="18" charset="0"/>
              </a:rPr>
              <a:t>“</a:t>
            </a:r>
            <a:r>
              <a:rPr lang="zh-CN" altLang="zh-CN" sz="2000" kern="100" dirty="0">
                <a:latin typeface="Times New Roman" panose="02020603050405020304" pitchFamily="18" charset="0"/>
                <a:ea typeface="宋体" panose="02010600030101010101" pitchFamily="2" charset="-122"/>
              </a:rPr>
              <a:t>软件工程系列课程教学辅助网站</a:t>
            </a:r>
            <a:r>
              <a:rPr lang="zh-CN" altLang="zh-CN" sz="2000" kern="100" dirty="0">
                <a:latin typeface="Times New Roman" panose="02020603050405020304" pitchFamily="18" charset="0"/>
                <a:ea typeface="Arial" panose="020B0604020202020204" pitchFamily="34" charset="0"/>
                <a:cs typeface="Times New Roman" panose="02020603050405020304" pitchFamily="18" charset="0"/>
              </a:rPr>
              <a:t>”</a:t>
            </a:r>
            <a:r>
              <a:rPr lang="zh-CN" altLang="zh-CN" sz="2000" kern="100" dirty="0">
                <a:latin typeface="Times New Roman" panose="02020603050405020304" pitchFamily="18" charset="0"/>
                <a:ea typeface="宋体" panose="02010600030101010101" pitchFamily="2" charset="-122"/>
              </a:rPr>
              <a:t>是一个专门针对软件工程系列课程的教学辅助网站，并可以有效的提供多课程交叉的资源共享与控制。它的主要用户是软件工程系列相关课程的教师和学习这系列课程的所有学生以及一些感兴趣的网友。它的功能就是服务教师和学生，使他们在教育和学习过程中得到便捷。</a:t>
            </a:r>
          </a:p>
          <a:p>
            <a:pPr indent="266700" algn="just">
              <a:lnSpc>
                <a:spcPct val="150000"/>
              </a:lnSpc>
              <a:spcAft>
                <a:spcPts val="0"/>
              </a:spcAft>
            </a:pPr>
            <a:r>
              <a:rPr lang="en-US" altLang="zh-CN" sz="2000" kern="100" dirty="0">
                <a:latin typeface="Times New Roman" panose="02020603050405020304" pitchFamily="18" charset="0"/>
                <a:ea typeface="宋体" panose="02010600030101010101" pitchFamily="2" charset="-122"/>
              </a:rPr>
              <a:t>BB</a:t>
            </a:r>
            <a:r>
              <a:rPr lang="zh-CN" altLang="zh-CN" sz="2000" kern="100" dirty="0">
                <a:latin typeface="Times New Roman" panose="02020603050405020304" pitchFamily="18" charset="0"/>
                <a:ea typeface="宋体" panose="02010600030101010101" pitchFamily="2" charset="-122"/>
              </a:rPr>
              <a:t>、</a:t>
            </a:r>
            <a:r>
              <a:rPr lang="en-US" altLang="zh-CN" sz="2000" kern="100" dirty="0">
                <a:latin typeface="Times New Roman" panose="02020603050405020304" pitchFamily="18" charset="0"/>
                <a:ea typeface="宋体" panose="02010600030101010101" pitchFamily="2" charset="-122"/>
              </a:rPr>
              <a:t>MOOC</a:t>
            </a:r>
            <a:r>
              <a:rPr lang="zh-CN" altLang="zh-CN" sz="2000" kern="100" dirty="0">
                <a:latin typeface="Times New Roman" panose="02020603050405020304" pitchFamily="18" charset="0"/>
                <a:ea typeface="宋体" panose="02010600030101010101" pitchFamily="2" charset="-122"/>
              </a:rPr>
              <a:t>针对教学过程的教学网站，所以需要软件工程系列课程教学辅助网站作为工程类专业学习的专业网站，因为此类课程领悟时间较长，需要通过实践证明，是一个持续长期的过程。此网站为学生和前辈和老师面向专业领域的长期的学习分享和交流提供了一个垂直交流的社区。</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3830" y="2929890"/>
            <a:ext cx="1771650" cy="707886"/>
          </a:xfrm>
          <a:prstGeom prst="rect">
            <a:avLst/>
          </a:prstGeom>
          <a:noFill/>
        </p:spPr>
        <p:txBody>
          <a:bodyPr wrap="square" rtlCol="0">
            <a:spAutoFit/>
          </a:bodyPr>
          <a:lstStyle/>
          <a:p>
            <a:r>
              <a:rPr lang="zh-CN" altLang="en-US" sz="4000" dirty="0"/>
              <a:t>关联图</a:t>
            </a:r>
          </a:p>
        </p:txBody>
      </p:sp>
      <p:pic>
        <p:nvPicPr>
          <p:cNvPr id="4" name="图片 3" descr="图片包含 文字, 地图&#10;&#10;自动生成的说明"/>
          <p:cNvPicPr>
            <a:picLocks noChangeAspect="1"/>
          </p:cNvPicPr>
          <p:nvPr/>
        </p:nvPicPr>
        <p:blipFill>
          <a:blip r:embed="rId2"/>
          <a:stretch>
            <a:fillRect/>
          </a:stretch>
        </p:blipFill>
        <p:spPr>
          <a:xfrm>
            <a:off x="2156126" y="483615"/>
            <a:ext cx="7696867" cy="589077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95350" y="552450"/>
            <a:ext cx="1771650" cy="707886"/>
          </a:xfrm>
          <a:prstGeom prst="rect">
            <a:avLst/>
          </a:prstGeom>
          <a:noFill/>
        </p:spPr>
        <p:txBody>
          <a:bodyPr wrap="square" rtlCol="0">
            <a:spAutoFit/>
          </a:bodyPr>
          <a:lstStyle/>
          <a:p>
            <a:r>
              <a:rPr lang="zh-CN" altLang="en-US" sz="4000" dirty="0"/>
              <a:t>特性树</a:t>
            </a:r>
          </a:p>
        </p:txBody>
      </p:sp>
      <p:pic>
        <p:nvPicPr>
          <p:cNvPr id="4" name="图片 3" descr="图片包含 天空&#10;&#10;自动生成的说明"/>
          <p:cNvPicPr>
            <a:picLocks noChangeAspect="1"/>
          </p:cNvPicPr>
          <p:nvPr/>
        </p:nvPicPr>
        <p:blipFill>
          <a:blip r:embed="rId2"/>
          <a:stretch>
            <a:fillRect/>
          </a:stretch>
        </p:blipFill>
        <p:spPr>
          <a:xfrm>
            <a:off x="0" y="1761616"/>
            <a:ext cx="12192000" cy="4675888"/>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4422312" y="1999930"/>
            <a:ext cx="6960759" cy="2849671"/>
          </a:xfrm>
        </p:spPr>
        <p:txBody>
          <a:bodyPr vert="horz" lIns="91440" tIns="45720" rIns="91440" bIns="45720" rtlCol="0" anchor="b">
            <a:normAutofit/>
          </a:bodyPr>
          <a:lstStyle/>
          <a:p>
            <a:r>
              <a:rPr lang="zh-CN" altLang="en-US" sz="6000" dirty="0">
                <a:solidFill>
                  <a:srgbClr val="FFFFFF"/>
                </a:solidFill>
              </a:rPr>
              <a:t>用户群和用户代表</a:t>
            </a:r>
            <a:br>
              <a:rPr lang="en-US" altLang="zh-CN" sz="6000" dirty="0">
                <a:solidFill>
                  <a:srgbClr val="FFFFFF"/>
                </a:solidFill>
              </a:rPr>
            </a:br>
            <a:endParaRPr lang="en-US" altLang="zh-CN" sz="6000" dirty="0">
              <a:solidFill>
                <a:srgbClr val="FFFFFF"/>
              </a:solidFill>
            </a:endParaRPr>
          </a:p>
        </p:txBody>
      </p:sp>
      <p:sp>
        <p:nvSpPr>
          <p:cNvPr id="40" name="Isosceles Triangle 39"/>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2"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标题 3"/>
          <p:cNvSpPr>
            <a:spLocks noGrp="1"/>
          </p:cNvSpPr>
          <p:nvPr>
            <p:ph type="title"/>
          </p:nvPr>
        </p:nvSpPr>
        <p:spPr>
          <a:xfrm>
            <a:off x="-1526151" y="352573"/>
            <a:ext cx="8288032" cy="1096316"/>
          </a:xfrm>
        </p:spPr>
        <p:txBody>
          <a:bodyPr vert="horz" lIns="91440" tIns="45720" rIns="91440" bIns="45720" rtlCol="0" anchor="b">
            <a:normAutofit/>
          </a:bodyPr>
          <a:lstStyle/>
          <a:p>
            <a:pPr algn="ctr"/>
            <a:r>
              <a:rPr lang="zh-CN" altLang="en-US" sz="4800" dirty="0">
                <a:solidFill>
                  <a:schemeClr val="tx1"/>
                </a:solidFill>
              </a:rPr>
              <a:t>用户群分类</a:t>
            </a:r>
          </a:p>
        </p:txBody>
      </p:sp>
      <p:graphicFrame>
        <p:nvGraphicFramePr>
          <p:cNvPr id="5" name="表格 4"/>
          <p:cNvGraphicFramePr>
            <a:graphicFrameLocks noGrp="1"/>
          </p:cNvGraphicFramePr>
          <p:nvPr/>
        </p:nvGraphicFramePr>
        <p:xfrm>
          <a:off x="669270" y="1669627"/>
          <a:ext cx="10226286" cy="3840480"/>
        </p:xfrm>
        <a:graphic>
          <a:graphicData uri="http://schemas.openxmlformats.org/drawingml/2006/table">
            <a:tbl>
              <a:tblPr firstRow="1" firstCol="1" bandRow="1">
                <a:tableStyleId>{5C22544A-7EE6-4342-B048-85BDC9FD1C3A}</a:tableStyleId>
              </a:tblPr>
              <a:tblGrid>
                <a:gridCol w="2240603">
                  <a:extLst>
                    <a:ext uri="{9D8B030D-6E8A-4147-A177-3AD203B41FA5}">
                      <a16:colId xmlns:a16="http://schemas.microsoft.com/office/drawing/2014/main" val="20000"/>
                    </a:ext>
                  </a:extLst>
                </a:gridCol>
                <a:gridCol w="2240603">
                  <a:extLst>
                    <a:ext uri="{9D8B030D-6E8A-4147-A177-3AD203B41FA5}">
                      <a16:colId xmlns:a16="http://schemas.microsoft.com/office/drawing/2014/main" val="20001"/>
                    </a:ext>
                  </a:extLst>
                </a:gridCol>
                <a:gridCol w="5745080">
                  <a:extLst>
                    <a:ext uri="{9D8B030D-6E8A-4147-A177-3AD203B41FA5}">
                      <a16:colId xmlns:a16="http://schemas.microsoft.com/office/drawing/2014/main" val="20002"/>
                    </a:ext>
                  </a:extLst>
                </a:gridCol>
              </a:tblGrid>
              <a:tr h="388171">
                <a:tc>
                  <a:txBody>
                    <a:bodyPr/>
                    <a:lstStyle/>
                    <a:p>
                      <a:pPr algn="just">
                        <a:spcAft>
                          <a:spcPts val="0"/>
                        </a:spcAft>
                      </a:pPr>
                      <a:r>
                        <a:rPr lang="zh-CN" sz="2800" kern="100" dirty="0">
                          <a:effectLst/>
                          <a:latin typeface="宋体" panose="02010600030101010101" pitchFamily="2" charset="-122"/>
                          <a:ea typeface="宋体" panose="02010600030101010101" pitchFamily="2" charset="-122"/>
                        </a:rPr>
                        <a:t>用户群分类</a:t>
                      </a:r>
                    </a:p>
                  </a:txBody>
                  <a:tcPr marL="121303" marR="121303" marT="0" marB="0"/>
                </a:tc>
                <a:tc>
                  <a:txBody>
                    <a:bodyPr/>
                    <a:lstStyle/>
                    <a:p>
                      <a:pPr algn="just">
                        <a:spcAft>
                          <a:spcPts val="0"/>
                        </a:spcAft>
                      </a:pPr>
                      <a:r>
                        <a:rPr lang="zh-CN" sz="2800" kern="100">
                          <a:effectLst/>
                          <a:latin typeface="宋体" panose="02010600030101010101" pitchFamily="2" charset="-122"/>
                          <a:ea typeface="宋体" panose="02010600030101010101" pitchFamily="2" charset="-122"/>
                        </a:rPr>
                        <a:t>用户角色</a:t>
                      </a:r>
                    </a:p>
                  </a:txBody>
                  <a:tcPr marL="121303" marR="121303" marT="0" marB="0"/>
                </a:tc>
                <a:tc>
                  <a:txBody>
                    <a:bodyPr/>
                    <a:lstStyle/>
                    <a:p>
                      <a:pPr algn="just">
                        <a:spcAft>
                          <a:spcPts val="0"/>
                        </a:spcAft>
                      </a:pPr>
                      <a:r>
                        <a:rPr lang="zh-CN" sz="2800" kern="100">
                          <a:effectLst/>
                          <a:latin typeface="宋体" panose="02010600030101010101" pitchFamily="2" charset="-122"/>
                          <a:ea typeface="宋体" panose="02010600030101010101" pitchFamily="2" charset="-122"/>
                        </a:rPr>
                        <a:t>用户描述</a:t>
                      </a:r>
                    </a:p>
                  </a:txBody>
                  <a:tcPr marL="121303" marR="121303" marT="0" marB="0"/>
                </a:tc>
                <a:extLst>
                  <a:ext uri="{0D108BD9-81ED-4DB2-BD59-A6C34878D82A}">
                    <a16:rowId xmlns:a16="http://schemas.microsoft.com/office/drawing/2014/main" val="10000"/>
                  </a:ext>
                </a:extLst>
              </a:tr>
              <a:tr h="388171">
                <a:tc>
                  <a:txBody>
                    <a:bodyPr/>
                    <a:lstStyle/>
                    <a:p>
                      <a:pPr algn="just">
                        <a:spcAft>
                          <a:spcPts val="0"/>
                        </a:spcAft>
                      </a:pPr>
                      <a:r>
                        <a:rPr lang="zh-CN" sz="2800" kern="100">
                          <a:effectLst/>
                          <a:latin typeface="宋体" panose="02010600030101010101" pitchFamily="2" charset="-122"/>
                          <a:ea typeface="宋体" panose="02010600030101010101" pitchFamily="2" charset="-122"/>
                        </a:rPr>
                        <a:t>客户</a:t>
                      </a:r>
                    </a:p>
                  </a:txBody>
                  <a:tcPr marL="121303" marR="121303" marT="0" marB="0"/>
                </a:tc>
                <a:tc>
                  <a:txBody>
                    <a:bodyPr/>
                    <a:lstStyle/>
                    <a:p>
                      <a:pPr algn="just">
                        <a:spcAft>
                          <a:spcPts val="0"/>
                        </a:spcAft>
                      </a:pPr>
                      <a:r>
                        <a:rPr lang="zh-CN" sz="2800" kern="100">
                          <a:effectLst/>
                          <a:latin typeface="宋体" panose="02010600030101010101" pitchFamily="2" charset="-122"/>
                          <a:ea typeface="宋体" panose="02010600030101010101" pitchFamily="2" charset="-122"/>
                        </a:rPr>
                        <a:t>项目发起人</a:t>
                      </a:r>
                    </a:p>
                  </a:txBody>
                  <a:tcPr marL="121303" marR="121303" marT="0" marB="0"/>
                </a:tc>
                <a:tc>
                  <a:txBody>
                    <a:bodyPr/>
                    <a:lstStyle/>
                    <a:p>
                      <a:pPr algn="just">
                        <a:spcAft>
                          <a:spcPts val="0"/>
                        </a:spcAft>
                      </a:pPr>
                      <a:r>
                        <a:rPr lang="zh-CN" sz="2800" kern="100" dirty="0">
                          <a:effectLst/>
                          <a:latin typeface="宋体" panose="02010600030101010101" pitchFamily="2" charset="-122"/>
                          <a:ea typeface="宋体" panose="02010600030101010101" pitchFamily="2" charset="-122"/>
                        </a:rPr>
                        <a:t>本项目的项目发起人</a:t>
                      </a:r>
                    </a:p>
                  </a:txBody>
                  <a:tcPr marL="121303" marR="121303" marT="0" marB="0"/>
                </a:tc>
                <a:extLst>
                  <a:ext uri="{0D108BD9-81ED-4DB2-BD59-A6C34878D82A}">
                    <a16:rowId xmlns:a16="http://schemas.microsoft.com/office/drawing/2014/main" val="10001"/>
                  </a:ext>
                </a:extLst>
              </a:tr>
              <a:tr h="388171">
                <a:tc rowSpan="4">
                  <a:txBody>
                    <a:bodyPr/>
                    <a:lstStyle/>
                    <a:p>
                      <a:pPr algn="just">
                        <a:spcAft>
                          <a:spcPts val="0"/>
                        </a:spcAft>
                      </a:pPr>
                      <a:r>
                        <a:rPr lang="zh-CN" sz="2800" kern="100" dirty="0">
                          <a:effectLst/>
                          <a:latin typeface="宋体" panose="02010600030101010101" pitchFamily="2" charset="-122"/>
                          <a:ea typeface="宋体" panose="02010600030101010101" pitchFamily="2" charset="-122"/>
                        </a:rPr>
                        <a:t>用户</a:t>
                      </a:r>
                    </a:p>
                  </a:txBody>
                  <a:tcPr marL="121303" marR="121303" marT="0" marB="0"/>
                </a:tc>
                <a:tc>
                  <a:txBody>
                    <a:bodyPr/>
                    <a:lstStyle/>
                    <a:p>
                      <a:pPr algn="just">
                        <a:spcAft>
                          <a:spcPts val="0"/>
                        </a:spcAft>
                      </a:pPr>
                      <a:r>
                        <a:rPr lang="zh-CN" sz="2800" kern="100">
                          <a:effectLst/>
                          <a:latin typeface="宋体" panose="02010600030101010101" pitchFamily="2" charset="-122"/>
                          <a:ea typeface="宋体" panose="02010600030101010101" pitchFamily="2" charset="-122"/>
                        </a:rPr>
                        <a:t>教师用户</a:t>
                      </a:r>
                    </a:p>
                  </a:txBody>
                  <a:tcPr marL="121303" marR="121303" marT="0" marB="0"/>
                </a:tc>
                <a:tc>
                  <a:txBody>
                    <a:bodyPr/>
                    <a:lstStyle/>
                    <a:p>
                      <a:pPr algn="just">
                        <a:spcAft>
                          <a:spcPts val="0"/>
                        </a:spcAft>
                      </a:pPr>
                      <a:r>
                        <a:rPr lang="zh-CN" sz="2800" kern="100">
                          <a:effectLst/>
                          <a:latin typeface="宋体" panose="02010600030101010101" pitchFamily="2" charset="-122"/>
                          <a:ea typeface="宋体" panose="02010600030101010101" pitchFamily="2" charset="-122"/>
                        </a:rPr>
                        <a:t>软件工程系列课程授课教师</a:t>
                      </a:r>
                    </a:p>
                  </a:txBody>
                  <a:tcPr marL="121303" marR="121303" marT="0" marB="0"/>
                </a:tc>
                <a:extLst>
                  <a:ext uri="{0D108BD9-81ED-4DB2-BD59-A6C34878D82A}">
                    <a16:rowId xmlns:a16="http://schemas.microsoft.com/office/drawing/2014/main" val="10002"/>
                  </a:ext>
                </a:extLst>
              </a:tr>
              <a:tr h="711647">
                <a:tc vMerge="1">
                  <a:txBody>
                    <a:bodyPr/>
                    <a:lstStyle/>
                    <a:p>
                      <a:endParaRPr lang="zh-CN"/>
                    </a:p>
                  </a:txBody>
                  <a:tcPr/>
                </a:tc>
                <a:tc>
                  <a:txBody>
                    <a:bodyPr/>
                    <a:lstStyle/>
                    <a:p>
                      <a:pPr algn="just">
                        <a:spcAft>
                          <a:spcPts val="0"/>
                        </a:spcAft>
                      </a:pPr>
                      <a:r>
                        <a:rPr lang="zh-CN" sz="2800" kern="100">
                          <a:effectLst/>
                          <a:latin typeface="宋体" panose="02010600030101010101" pitchFamily="2" charset="-122"/>
                          <a:ea typeface="宋体" panose="02010600030101010101" pitchFamily="2" charset="-122"/>
                        </a:rPr>
                        <a:t>学生用户</a:t>
                      </a:r>
                    </a:p>
                  </a:txBody>
                  <a:tcPr marL="121303" marR="121303" marT="0" marB="0"/>
                </a:tc>
                <a:tc>
                  <a:txBody>
                    <a:bodyPr/>
                    <a:lstStyle/>
                    <a:p>
                      <a:pPr algn="just">
                        <a:spcAft>
                          <a:spcPts val="0"/>
                        </a:spcAft>
                      </a:pPr>
                      <a:r>
                        <a:rPr lang="zh-CN" sz="2800" kern="100">
                          <a:effectLst/>
                          <a:latin typeface="宋体" panose="02010600030101010101" pitchFamily="2" charset="-122"/>
                          <a:ea typeface="宋体" panose="02010600030101010101" pitchFamily="2" charset="-122"/>
                        </a:rPr>
                        <a:t>正在参与软件工程系列课程学习的学生</a:t>
                      </a:r>
                    </a:p>
                  </a:txBody>
                  <a:tcPr marL="121303" marR="121303" marT="0" marB="0"/>
                </a:tc>
                <a:extLst>
                  <a:ext uri="{0D108BD9-81ED-4DB2-BD59-A6C34878D82A}">
                    <a16:rowId xmlns:a16="http://schemas.microsoft.com/office/drawing/2014/main" val="10003"/>
                  </a:ext>
                </a:extLst>
              </a:tr>
              <a:tr h="711647">
                <a:tc vMerge="1">
                  <a:txBody>
                    <a:bodyPr/>
                    <a:lstStyle/>
                    <a:p>
                      <a:endParaRPr lang="zh-CN"/>
                    </a:p>
                  </a:txBody>
                  <a:tcPr/>
                </a:tc>
                <a:tc>
                  <a:txBody>
                    <a:bodyPr/>
                    <a:lstStyle/>
                    <a:p>
                      <a:pPr algn="just">
                        <a:spcAft>
                          <a:spcPts val="0"/>
                        </a:spcAft>
                      </a:pPr>
                      <a:r>
                        <a:rPr lang="zh-CN" sz="2800" kern="100" dirty="0">
                          <a:effectLst/>
                          <a:latin typeface="宋体" panose="02010600030101010101" pitchFamily="2" charset="-122"/>
                          <a:ea typeface="宋体" panose="02010600030101010101" pitchFamily="2" charset="-122"/>
                        </a:rPr>
                        <a:t>游客用户</a:t>
                      </a:r>
                    </a:p>
                  </a:txBody>
                  <a:tcPr marL="121303" marR="121303" marT="0" marB="0"/>
                </a:tc>
                <a:tc>
                  <a:txBody>
                    <a:bodyPr/>
                    <a:lstStyle/>
                    <a:p>
                      <a:pPr algn="just">
                        <a:spcAft>
                          <a:spcPts val="0"/>
                        </a:spcAft>
                      </a:pPr>
                      <a:r>
                        <a:rPr lang="zh-CN" sz="2800" kern="100" dirty="0">
                          <a:effectLst/>
                          <a:latin typeface="宋体" panose="02010600030101010101" pitchFamily="2" charset="-122"/>
                          <a:ea typeface="宋体" panose="02010600030101010101" pitchFamily="2" charset="-122"/>
                        </a:rPr>
                        <a:t>对软件工程系列课程有兴趣的，非本专业内的学生或其他人员</a:t>
                      </a:r>
                    </a:p>
                  </a:txBody>
                  <a:tcPr marL="121303" marR="121303" marT="0" marB="0"/>
                </a:tc>
                <a:extLst>
                  <a:ext uri="{0D108BD9-81ED-4DB2-BD59-A6C34878D82A}">
                    <a16:rowId xmlns:a16="http://schemas.microsoft.com/office/drawing/2014/main" val="10004"/>
                  </a:ext>
                </a:extLst>
              </a:tr>
              <a:tr h="711647">
                <a:tc vMerge="1">
                  <a:txBody>
                    <a:bodyPr/>
                    <a:lstStyle/>
                    <a:p>
                      <a:endParaRPr lang="zh-CN"/>
                    </a:p>
                  </a:txBody>
                  <a:tcPr/>
                </a:tc>
                <a:tc>
                  <a:txBody>
                    <a:bodyPr/>
                    <a:lstStyle/>
                    <a:p>
                      <a:pPr algn="just">
                        <a:spcAft>
                          <a:spcPts val="0"/>
                        </a:spcAft>
                      </a:pPr>
                      <a:r>
                        <a:rPr lang="zh-CN" sz="2800" kern="100">
                          <a:effectLst/>
                          <a:latin typeface="宋体" panose="02010600030101010101" pitchFamily="2" charset="-122"/>
                          <a:ea typeface="宋体" panose="02010600030101010101" pitchFamily="2" charset="-122"/>
                        </a:rPr>
                        <a:t>管理员用户</a:t>
                      </a:r>
                    </a:p>
                  </a:txBody>
                  <a:tcPr marL="121303" marR="121303" marT="0" marB="0"/>
                </a:tc>
                <a:tc>
                  <a:txBody>
                    <a:bodyPr/>
                    <a:lstStyle/>
                    <a:p>
                      <a:pPr algn="just">
                        <a:spcAft>
                          <a:spcPts val="0"/>
                        </a:spcAft>
                      </a:pPr>
                      <a:r>
                        <a:rPr lang="zh-CN" sz="2800" kern="100" dirty="0">
                          <a:effectLst/>
                          <a:latin typeface="宋体" panose="02010600030101010101" pitchFamily="2" charset="-122"/>
                          <a:ea typeface="宋体" panose="02010600030101010101" pitchFamily="2" charset="-122"/>
                        </a:rPr>
                        <a:t>负责网站维护、用户信息管理、交流区内容审核管理的人员</a:t>
                      </a:r>
                    </a:p>
                  </a:txBody>
                  <a:tcPr marL="121303" marR="121303" marT="0" marB="0"/>
                </a:tc>
                <a:extLst>
                  <a:ext uri="{0D108BD9-81ED-4DB2-BD59-A6C34878D82A}">
                    <a16:rowId xmlns:a16="http://schemas.microsoft.com/office/drawing/2014/main" val="10005"/>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771525"/>
          </a:xfrm>
        </p:spPr>
        <p:txBody>
          <a:bodyPr/>
          <a:lstStyle/>
          <a:p>
            <a:r>
              <a:rPr lang="zh-CN" altLang="en-US" dirty="0">
                <a:solidFill>
                  <a:schemeClr val="tx1"/>
                </a:solidFill>
              </a:rPr>
              <a:t>用户代表</a:t>
            </a:r>
          </a:p>
        </p:txBody>
      </p:sp>
      <p:graphicFrame>
        <p:nvGraphicFramePr>
          <p:cNvPr id="3" name="表格 2"/>
          <p:cNvGraphicFramePr>
            <a:graphicFrameLocks noGrp="1"/>
          </p:cNvGraphicFramePr>
          <p:nvPr/>
        </p:nvGraphicFramePr>
        <p:xfrm>
          <a:off x="677333" y="1752600"/>
          <a:ext cx="9733492" cy="4334828"/>
        </p:xfrm>
        <a:graphic>
          <a:graphicData uri="http://schemas.openxmlformats.org/drawingml/2006/table">
            <a:tbl>
              <a:tblPr firstRow="1" firstCol="1" bandRow="1">
                <a:tableStyleId>{5C22544A-7EE6-4342-B048-85BDC9FD1C3A}</a:tableStyleId>
              </a:tblPr>
              <a:tblGrid>
                <a:gridCol w="2405214">
                  <a:extLst>
                    <a:ext uri="{9D8B030D-6E8A-4147-A177-3AD203B41FA5}">
                      <a16:colId xmlns:a16="http://schemas.microsoft.com/office/drawing/2014/main" val="20000"/>
                    </a:ext>
                  </a:extLst>
                </a:gridCol>
                <a:gridCol w="1213228">
                  <a:extLst>
                    <a:ext uri="{9D8B030D-6E8A-4147-A177-3AD203B41FA5}">
                      <a16:colId xmlns:a16="http://schemas.microsoft.com/office/drawing/2014/main" val="20001"/>
                    </a:ext>
                  </a:extLst>
                </a:gridCol>
                <a:gridCol w="2171700">
                  <a:extLst>
                    <a:ext uri="{9D8B030D-6E8A-4147-A177-3AD203B41FA5}">
                      <a16:colId xmlns:a16="http://schemas.microsoft.com/office/drawing/2014/main" val="20002"/>
                    </a:ext>
                  </a:extLst>
                </a:gridCol>
                <a:gridCol w="3943350">
                  <a:extLst>
                    <a:ext uri="{9D8B030D-6E8A-4147-A177-3AD203B41FA5}">
                      <a16:colId xmlns:a16="http://schemas.microsoft.com/office/drawing/2014/main" val="20003"/>
                    </a:ext>
                  </a:extLst>
                </a:gridCol>
              </a:tblGrid>
              <a:tr h="347663">
                <a:tc>
                  <a:txBody>
                    <a:bodyPr/>
                    <a:lstStyle/>
                    <a:p>
                      <a:pPr algn="just">
                        <a:spcAft>
                          <a:spcPts val="0"/>
                        </a:spcAft>
                      </a:pPr>
                      <a:r>
                        <a:rPr lang="zh-CN" sz="2400" kern="100">
                          <a:effectLst/>
                          <a:latin typeface="宋体" panose="02010600030101010101" pitchFamily="2" charset="-122"/>
                          <a:ea typeface="宋体" panose="02010600030101010101" pitchFamily="2" charset="-122"/>
                        </a:rPr>
                        <a:t>名称</a:t>
                      </a:r>
                    </a:p>
                  </a:txBody>
                  <a:tcPr marL="68580" marR="68580" marT="0" marB="0"/>
                </a:tc>
                <a:tc>
                  <a:txBody>
                    <a:bodyPr/>
                    <a:lstStyle/>
                    <a:p>
                      <a:pPr algn="just">
                        <a:spcAft>
                          <a:spcPts val="0"/>
                        </a:spcAft>
                      </a:pPr>
                      <a:r>
                        <a:rPr lang="zh-CN" sz="2400" kern="100">
                          <a:effectLst/>
                          <a:latin typeface="宋体" panose="02010600030101010101" pitchFamily="2" charset="-122"/>
                          <a:ea typeface="宋体" panose="02010600030101010101" pitchFamily="2" charset="-122"/>
                        </a:rPr>
                        <a:t>人员</a:t>
                      </a:r>
                    </a:p>
                  </a:txBody>
                  <a:tcPr marL="68580" marR="68580" marT="0" marB="0"/>
                </a:tc>
                <a:tc>
                  <a:txBody>
                    <a:bodyPr/>
                    <a:lstStyle/>
                    <a:p>
                      <a:pPr algn="just">
                        <a:spcAft>
                          <a:spcPts val="0"/>
                        </a:spcAft>
                      </a:pPr>
                      <a:r>
                        <a:rPr lang="zh-CN" sz="2400" kern="100">
                          <a:effectLst/>
                          <a:latin typeface="宋体" panose="02010600030101010101" pitchFamily="2" charset="-122"/>
                          <a:ea typeface="宋体" panose="02010600030101010101" pitchFamily="2" charset="-122"/>
                        </a:rPr>
                        <a:t>沟通方式</a:t>
                      </a:r>
                    </a:p>
                  </a:txBody>
                  <a:tcPr marL="68580" marR="68580" marT="0" marB="0"/>
                </a:tc>
                <a:tc>
                  <a:txBody>
                    <a:bodyPr/>
                    <a:lstStyle/>
                    <a:p>
                      <a:pPr algn="just">
                        <a:spcAft>
                          <a:spcPts val="0"/>
                        </a:spcAft>
                      </a:pPr>
                      <a:r>
                        <a:rPr lang="zh-CN" sz="2400" kern="100" dirty="0">
                          <a:effectLst/>
                          <a:latin typeface="宋体" panose="02010600030101010101" pitchFamily="2" charset="-122"/>
                          <a:ea typeface="宋体" panose="02010600030101010101" pitchFamily="2" charset="-122"/>
                        </a:rPr>
                        <a:t>联系方式</a:t>
                      </a:r>
                    </a:p>
                  </a:txBody>
                  <a:tcPr marL="68580" marR="68580" marT="0" marB="0"/>
                </a:tc>
                <a:extLst>
                  <a:ext uri="{0D108BD9-81ED-4DB2-BD59-A6C34878D82A}">
                    <a16:rowId xmlns:a16="http://schemas.microsoft.com/office/drawing/2014/main" val="10000"/>
                  </a:ext>
                </a:extLst>
              </a:tr>
              <a:tr h="695325">
                <a:tc>
                  <a:txBody>
                    <a:bodyPr/>
                    <a:lstStyle/>
                    <a:p>
                      <a:pPr algn="just">
                        <a:spcAft>
                          <a:spcPts val="0"/>
                        </a:spcAft>
                      </a:pPr>
                      <a:r>
                        <a:rPr lang="zh-CN" sz="2400" kern="100" dirty="0">
                          <a:effectLst/>
                          <a:latin typeface="宋体" panose="02010600030101010101" pitchFamily="2" charset="-122"/>
                          <a:ea typeface="宋体" panose="02010600030101010101" pitchFamily="2" charset="-122"/>
                        </a:rPr>
                        <a:t>教师用户代表</a:t>
                      </a:r>
                    </a:p>
                  </a:txBody>
                  <a:tcPr marL="68580" marR="68580" marT="0" marB="0"/>
                </a:tc>
                <a:tc>
                  <a:txBody>
                    <a:bodyPr/>
                    <a:lstStyle/>
                    <a:p>
                      <a:pPr algn="just">
                        <a:spcAft>
                          <a:spcPts val="0"/>
                        </a:spcAft>
                      </a:pPr>
                      <a:r>
                        <a:rPr lang="zh-CN" sz="2400" kern="100">
                          <a:effectLst/>
                          <a:latin typeface="宋体" panose="02010600030101010101" pitchFamily="2" charset="-122"/>
                          <a:ea typeface="宋体" panose="02010600030101010101" pitchFamily="2" charset="-122"/>
                        </a:rPr>
                        <a:t>杨枨</a:t>
                      </a:r>
                    </a:p>
                  </a:txBody>
                  <a:tcPr marL="68580" marR="68580" marT="0" marB="0"/>
                </a:tc>
                <a:tc>
                  <a:txBody>
                    <a:bodyPr/>
                    <a:lstStyle/>
                    <a:p>
                      <a:pPr algn="just">
                        <a:spcAft>
                          <a:spcPts val="0"/>
                        </a:spcAft>
                      </a:pPr>
                      <a:r>
                        <a:rPr lang="zh-CN" sz="2400" kern="100">
                          <a:effectLst/>
                          <a:latin typeface="宋体" panose="02010600030101010101" pitchFamily="2" charset="-122"/>
                          <a:ea typeface="宋体" panose="02010600030101010101" pitchFamily="2" charset="-122"/>
                        </a:rPr>
                        <a:t>邮件，面对面访谈，微信</a:t>
                      </a:r>
                    </a:p>
                  </a:txBody>
                  <a:tcPr marL="68580" marR="68580" marT="0" marB="0"/>
                </a:tc>
                <a:tc>
                  <a:txBody>
                    <a:bodyPr/>
                    <a:lstStyle/>
                    <a:p>
                      <a:pPr algn="just">
                        <a:spcAft>
                          <a:spcPts val="0"/>
                        </a:spcAft>
                      </a:pPr>
                      <a:r>
                        <a:rPr lang="en-US" sz="2400" kern="100">
                          <a:effectLst/>
                          <a:latin typeface="宋体" panose="02010600030101010101" pitchFamily="2" charset="-122"/>
                          <a:ea typeface="宋体" panose="02010600030101010101" pitchFamily="2" charset="-122"/>
                        </a:rPr>
                        <a:t>yangc@zucc.edu.cn</a:t>
                      </a:r>
                      <a:endParaRPr lang="zh-CN" sz="2400" kern="100">
                        <a:effectLst/>
                        <a:latin typeface="宋体" panose="02010600030101010101" pitchFamily="2" charset="-122"/>
                        <a:ea typeface="宋体" panose="02010600030101010101" pitchFamily="2" charset="-122"/>
                      </a:endParaRPr>
                    </a:p>
                  </a:txBody>
                  <a:tcPr marL="68580" marR="68580" marT="0" marB="0"/>
                </a:tc>
                <a:extLst>
                  <a:ext uri="{0D108BD9-81ED-4DB2-BD59-A6C34878D82A}">
                    <a16:rowId xmlns:a16="http://schemas.microsoft.com/office/drawing/2014/main" val="10001"/>
                  </a:ext>
                </a:extLst>
              </a:tr>
              <a:tr h="695325">
                <a:tc>
                  <a:txBody>
                    <a:bodyPr/>
                    <a:lstStyle/>
                    <a:p>
                      <a:pPr algn="just">
                        <a:spcAft>
                          <a:spcPts val="0"/>
                        </a:spcAft>
                      </a:pPr>
                      <a:r>
                        <a:rPr lang="zh-CN" sz="2400" kern="100">
                          <a:effectLst/>
                          <a:latin typeface="宋体" panose="02010600030101010101" pitchFamily="2" charset="-122"/>
                          <a:ea typeface="宋体" panose="02010600030101010101" pitchFamily="2" charset="-122"/>
                        </a:rPr>
                        <a:t>学生用户代表</a:t>
                      </a:r>
                    </a:p>
                  </a:txBody>
                  <a:tcPr marL="68580" marR="68580" marT="0" marB="0"/>
                </a:tc>
                <a:tc>
                  <a:txBody>
                    <a:bodyPr/>
                    <a:lstStyle/>
                    <a:p>
                      <a:pPr marL="0" marR="0" lvl="0" indent="0" algn="just" defTabSz="457200" rtl="0" eaLnBrk="1" fontAlgn="auto" latinLnBrk="0" hangingPunct="1">
                        <a:lnSpc>
                          <a:spcPct val="100000"/>
                        </a:lnSpc>
                        <a:spcBef>
                          <a:spcPts val="0"/>
                        </a:spcBef>
                        <a:spcAft>
                          <a:spcPts val="0"/>
                        </a:spcAft>
                        <a:buClrTx/>
                        <a:buSzTx/>
                        <a:buFontTx/>
                        <a:buNone/>
                        <a:defRPr/>
                      </a:pPr>
                      <a:r>
                        <a:rPr lang="zh-CN" altLang="zh-CN" sz="2400" kern="100" dirty="0">
                          <a:effectLst/>
                          <a:latin typeface="宋体" panose="02010600030101010101" pitchFamily="2" charset="-122"/>
                          <a:ea typeface="宋体" panose="02010600030101010101" pitchFamily="2" charset="-122"/>
                        </a:rPr>
                        <a:t>彭慧铭</a:t>
                      </a:r>
                    </a:p>
                    <a:p>
                      <a:pPr algn="just">
                        <a:spcAft>
                          <a:spcPts val="0"/>
                        </a:spcAft>
                      </a:pPr>
                      <a:endParaRPr lang="zh-CN" sz="2400" kern="100" dirty="0">
                        <a:effectLst/>
                        <a:latin typeface="宋体" panose="02010600030101010101" pitchFamily="2" charset="-122"/>
                        <a:ea typeface="宋体" panose="02010600030101010101" pitchFamily="2" charset="-122"/>
                      </a:endParaRPr>
                    </a:p>
                  </a:txBody>
                  <a:tcPr marL="68580" marR="68580" marT="0" marB="0"/>
                </a:tc>
                <a:tc>
                  <a:txBody>
                    <a:bodyPr/>
                    <a:lstStyle/>
                    <a:p>
                      <a:pPr algn="just">
                        <a:spcAft>
                          <a:spcPts val="0"/>
                        </a:spcAft>
                      </a:pPr>
                      <a:r>
                        <a:rPr lang="zh-CN" sz="2400" kern="100">
                          <a:effectLst/>
                          <a:latin typeface="宋体" panose="02010600030101010101" pitchFamily="2" charset="-122"/>
                          <a:ea typeface="宋体" panose="02010600030101010101" pitchFamily="2" charset="-122"/>
                        </a:rPr>
                        <a:t>邮件，面对面访谈，微信</a:t>
                      </a:r>
                    </a:p>
                  </a:txBody>
                  <a:tcPr marL="68580" marR="68580" marT="0" marB="0"/>
                </a:tc>
                <a:tc>
                  <a:txBody>
                    <a:bodyPr/>
                    <a:lstStyle/>
                    <a:p>
                      <a:pPr marL="0" marR="0" lvl="0" indent="0" algn="just" defTabSz="457200" rtl="0" eaLnBrk="1" fontAlgn="auto" latinLnBrk="0" hangingPunct="1">
                        <a:lnSpc>
                          <a:spcPct val="100000"/>
                        </a:lnSpc>
                        <a:spcBef>
                          <a:spcPts val="0"/>
                        </a:spcBef>
                        <a:spcAft>
                          <a:spcPts val="0"/>
                        </a:spcAft>
                        <a:buClrTx/>
                        <a:buSzTx/>
                        <a:buFontTx/>
                        <a:buNone/>
                        <a:defRPr/>
                      </a:pPr>
                      <a:r>
                        <a:rPr lang="en-US" altLang="zh-CN" sz="2400" kern="100" dirty="0">
                          <a:effectLst/>
                          <a:latin typeface="宋体" panose="02010600030101010101" pitchFamily="2" charset="-122"/>
                          <a:ea typeface="宋体" panose="02010600030101010101" pitchFamily="2" charset="-122"/>
                        </a:rPr>
                        <a:t>31601403@stu.zucc.edu.cn</a:t>
                      </a:r>
                      <a:endParaRPr lang="zh-CN" altLang="zh-CN" sz="2400" kern="100" dirty="0">
                        <a:effectLst/>
                        <a:latin typeface="宋体" panose="02010600030101010101" pitchFamily="2" charset="-122"/>
                        <a:ea typeface="宋体" panose="02010600030101010101" pitchFamily="2" charset="-122"/>
                      </a:endParaRPr>
                    </a:p>
                    <a:p>
                      <a:pPr algn="just">
                        <a:spcAft>
                          <a:spcPts val="0"/>
                        </a:spcAft>
                      </a:pPr>
                      <a:endParaRPr lang="zh-CN" sz="2400" kern="100" dirty="0">
                        <a:effectLst/>
                        <a:latin typeface="宋体" panose="02010600030101010101" pitchFamily="2" charset="-122"/>
                        <a:ea typeface="宋体" panose="02010600030101010101" pitchFamily="2" charset="-122"/>
                      </a:endParaRPr>
                    </a:p>
                  </a:txBody>
                  <a:tcPr marL="68580" marR="68580" marT="0" marB="0"/>
                </a:tc>
                <a:extLst>
                  <a:ext uri="{0D108BD9-81ED-4DB2-BD59-A6C34878D82A}">
                    <a16:rowId xmlns:a16="http://schemas.microsoft.com/office/drawing/2014/main" val="10002"/>
                  </a:ext>
                </a:extLst>
              </a:tr>
              <a:tr h="695325">
                <a:tc>
                  <a:txBody>
                    <a:bodyPr/>
                    <a:lstStyle/>
                    <a:p>
                      <a:pPr algn="just">
                        <a:spcAft>
                          <a:spcPts val="0"/>
                        </a:spcAft>
                      </a:pPr>
                      <a:r>
                        <a:rPr lang="zh-CN" sz="2400" kern="100">
                          <a:effectLst/>
                          <a:latin typeface="宋体" panose="02010600030101010101" pitchFamily="2" charset="-122"/>
                          <a:ea typeface="宋体" panose="02010600030101010101" pitchFamily="2" charset="-122"/>
                        </a:rPr>
                        <a:t>管理员 代表</a:t>
                      </a:r>
                    </a:p>
                  </a:txBody>
                  <a:tcPr marL="68580" marR="68580" marT="0" marB="0"/>
                </a:tc>
                <a:tc>
                  <a:txBody>
                    <a:bodyPr/>
                    <a:lstStyle/>
                    <a:p>
                      <a:pPr algn="just">
                        <a:spcAft>
                          <a:spcPts val="0"/>
                        </a:spcAft>
                      </a:pPr>
                      <a:r>
                        <a:rPr lang="zh-CN" sz="2400" kern="100">
                          <a:effectLst/>
                          <a:latin typeface="宋体" panose="02010600030101010101" pitchFamily="2" charset="-122"/>
                          <a:ea typeface="宋体" panose="02010600030101010101" pitchFamily="2" charset="-122"/>
                        </a:rPr>
                        <a:t>潘琳</a:t>
                      </a:r>
                    </a:p>
                  </a:txBody>
                  <a:tcPr marL="68580" marR="68580" marT="0" marB="0"/>
                </a:tc>
                <a:tc>
                  <a:txBody>
                    <a:bodyPr/>
                    <a:lstStyle/>
                    <a:p>
                      <a:pPr algn="just">
                        <a:spcAft>
                          <a:spcPts val="0"/>
                        </a:spcAft>
                      </a:pPr>
                      <a:r>
                        <a:rPr lang="zh-CN" sz="2400" kern="100">
                          <a:effectLst/>
                          <a:latin typeface="宋体" panose="02010600030101010101" pitchFamily="2" charset="-122"/>
                          <a:ea typeface="宋体" panose="02010600030101010101" pitchFamily="2" charset="-122"/>
                        </a:rPr>
                        <a:t>邮件，面对面访谈，微信</a:t>
                      </a:r>
                    </a:p>
                  </a:txBody>
                  <a:tcPr marL="68580" marR="68580" marT="0" marB="0"/>
                </a:tc>
                <a:tc>
                  <a:txBody>
                    <a:bodyPr/>
                    <a:lstStyle/>
                    <a:p>
                      <a:pPr algn="just">
                        <a:spcAft>
                          <a:spcPts val="0"/>
                        </a:spcAft>
                      </a:pPr>
                      <a:r>
                        <a:rPr lang="en-US" sz="2400" kern="100">
                          <a:effectLst/>
                          <a:latin typeface="宋体" panose="02010600030101010101" pitchFamily="2" charset="-122"/>
                          <a:ea typeface="宋体" panose="02010600030101010101" pitchFamily="2" charset="-122"/>
                        </a:rPr>
                        <a:t>plpl1016</a:t>
                      </a:r>
                      <a:endParaRPr lang="zh-CN" sz="2400" kern="100">
                        <a:effectLst/>
                        <a:latin typeface="宋体" panose="02010600030101010101" pitchFamily="2" charset="-122"/>
                        <a:ea typeface="宋体" panose="02010600030101010101" pitchFamily="2" charset="-122"/>
                      </a:endParaRPr>
                    </a:p>
                  </a:txBody>
                  <a:tcPr marL="68580" marR="68580" marT="0" marB="0"/>
                </a:tc>
                <a:extLst>
                  <a:ext uri="{0D108BD9-81ED-4DB2-BD59-A6C34878D82A}">
                    <a16:rowId xmlns:a16="http://schemas.microsoft.com/office/drawing/2014/main" val="10003"/>
                  </a:ext>
                </a:extLst>
              </a:tr>
              <a:tr h="695325">
                <a:tc>
                  <a:txBody>
                    <a:bodyPr/>
                    <a:lstStyle/>
                    <a:p>
                      <a:pPr algn="just">
                        <a:spcAft>
                          <a:spcPts val="0"/>
                        </a:spcAft>
                      </a:pPr>
                      <a:r>
                        <a:rPr lang="zh-CN" sz="2400" kern="100">
                          <a:effectLst/>
                          <a:latin typeface="宋体" panose="02010600030101010101" pitchFamily="2" charset="-122"/>
                          <a:ea typeface="宋体" panose="02010600030101010101" pitchFamily="2" charset="-122"/>
                        </a:rPr>
                        <a:t>游客用户代表</a:t>
                      </a:r>
                    </a:p>
                  </a:txBody>
                  <a:tcPr marL="68580" marR="68580" marT="0" marB="0"/>
                </a:tc>
                <a:tc>
                  <a:txBody>
                    <a:bodyPr/>
                    <a:lstStyle/>
                    <a:p>
                      <a:pPr algn="just">
                        <a:spcAft>
                          <a:spcPts val="0"/>
                        </a:spcAft>
                      </a:pPr>
                      <a:r>
                        <a:rPr lang="zh-CN" sz="2400" kern="100">
                          <a:effectLst/>
                          <a:latin typeface="宋体" panose="02010600030101010101" pitchFamily="2" charset="-122"/>
                          <a:ea typeface="宋体" panose="02010600030101010101" pitchFamily="2" charset="-122"/>
                        </a:rPr>
                        <a:t>罗培成</a:t>
                      </a:r>
                    </a:p>
                  </a:txBody>
                  <a:tcPr marL="68580" marR="68580" marT="0" marB="0"/>
                </a:tc>
                <a:tc>
                  <a:txBody>
                    <a:bodyPr/>
                    <a:lstStyle/>
                    <a:p>
                      <a:pPr algn="just">
                        <a:spcAft>
                          <a:spcPts val="0"/>
                        </a:spcAft>
                      </a:pPr>
                      <a:r>
                        <a:rPr lang="zh-CN" sz="2400" kern="100">
                          <a:effectLst/>
                          <a:latin typeface="宋体" panose="02010600030101010101" pitchFamily="2" charset="-122"/>
                          <a:ea typeface="宋体" panose="02010600030101010101" pitchFamily="2" charset="-122"/>
                        </a:rPr>
                        <a:t>邮件，面对面访谈，微信</a:t>
                      </a:r>
                    </a:p>
                  </a:txBody>
                  <a:tcPr marL="68580" marR="68580" marT="0" marB="0"/>
                </a:tc>
                <a:tc>
                  <a:txBody>
                    <a:bodyPr/>
                    <a:lstStyle/>
                    <a:p>
                      <a:pPr algn="just">
                        <a:spcAft>
                          <a:spcPts val="0"/>
                        </a:spcAft>
                      </a:pPr>
                      <a:r>
                        <a:rPr lang="en-US" sz="2400" kern="100" dirty="0">
                          <a:effectLst/>
                          <a:latin typeface="宋体" panose="02010600030101010101" pitchFamily="2" charset="-122"/>
                          <a:ea typeface="宋体" panose="02010600030101010101" pitchFamily="2" charset="-122"/>
                        </a:rPr>
                        <a:t>31601358@stu.zucc.edu.cn</a:t>
                      </a:r>
                      <a:endParaRPr lang="zh-CN" sz="2400" kern="100" dirty="0">
                        <a:effectLst/>
                        <a:latin typeface="宋体" panose="02010600030101010101" pitchFamily="2" charset="-122"/>
                        <a:ea typeface="宋体" panose="02010600030101010101" pitchFamily="2" charset="-122"/>
                      </a:endParaRPr>
                    </a:p>
                  </a:txBody>
                  <a:tcPr marL="68580" marR="68580" marT="0" marB="0"/>
                </a:tc>
                <a:extLst>
                  <a:ext uri="{0D108BD9-81ED-4DB2-BD59-A6C34878D82A}">
                    <a16:rowId xmlns:a16="http://schemas.microsoft.com/office/drawing/2014/main" val="10004"/>
                  </a:ext>
                </a:extLst>
              </a:tr>
              <a:tr h="1042988">
                <a:tc>
                  <a:txBody>
                    <a:bodyPr/>
                    <a:lstStyle/>
                    <a:p>
                      <a:pPr algn="just">
                        <a:spcAft>
                          <a:spcPts val="0"/>
                        </a:spcAft>
                      </a:pPr>
                      <a:r>
                        <a:rPr lang="zh-CN" sz="2400" kern="100">
                          <a:effectLst/>
                          <a:latin typeface="宋体" panose="02010600030101010101" pitchFamily="2" charset="-122"/>
                          <a:ea typeface="宋体" panose="02010600030101010101" pitchFamily="2" charset="-122"/>
                        </a:rPr>
                        <a:t>开发组代表</a:t>
                      </a:r>
                    </a:p>
                  </a:txBody>
                  <a:tcPr marL="68580" marR="68580" marT="0" marB="0"/>
                </a:tc>
                <a:tc>
                  <a:txBody>
                    <a:bodyPr/>
                    <a:lstStyle/>
                    <a:p>
                      <a:pPr marL="0" marR="0" lvl="0" indent="0" algn="just" defTabSz="457200" rtl="0" eaLnBrk="1" fontAlgn="auto" latinLnBrk="0" hangingPunct="1">
                        <a:lnSpc>
                          <a:spcPct val="100000"/>
                        </a:lnSpc>
                        <a:spcBef>
                          <a:spcPts val="0"/>
                        </a:spcBef>
                        <a:spcAft>
                          <a:spcPts val="0"/>
                        </a:spcAft>
                        <a:buClrTx/>
                        <a:buSzTx/>
                        <a:buFontTx/>
                        <a:buNone/>
                        <a:defRPr/>
                      </a:pPr>
                      <a:r>
                        <a:rPr lang="zh-CN" altLang="zh-CN" sz="2400" kern="100" dirty="0">
                          <a:effectLst/>
                          <a:latin typeface="宋体" panose="02010600030101010101" pitchFamily="2" charset="-122"/>
                          <a:ea typeface="宋体" panose="02010600030101010101" pitchFamily="2" charset="-122"/>
                        </a:rPr>
                        <a:t>雷震</a:t>
                      </a:r>
                    </a:p>
                  </a:txBody>
                  <a:tcPr marL="68580" marR="68580" marT="0" marB="0"/>
                </a:tc>
                <a:tc>
                  <a:txBody>
                    <a:bodyPr/>
                    <a:lstStyle/>
                    <a:p>
                      <a:pPr algn="just">
                        <a:spcAft>
                          <a:spcPts val="0"/>
                        </a:spcAft>
                      </a:pPr>
                      <a:r>
                        <a:rPr lang="zh-CN" sz="2400" kern="100">
                          <a:effectLst/>
                          <a:latin typeface="宋体" panose="02010600030101010101" pitchFamily="2" charset="-122"/>
                          <a:ea typeface="宋体" panose="02010600030101010101" pitchFamily="2" charset="-122"/>
                        </a:rPr>
                        <a:t>邮件，面对面访谈，微信</a:t>
                      </a:r>
                    </a:p>
                  </a:txBody>
                  <a:tcPr marL="68580" marR="68580" marT="0" marB="0"/>
                </a:tc>
                <a:tc>
                  <a:txBody>
                    <a:bodyPr/>
                    <a:lstStyle/>
                    <a:p>
                      <a:pPr marL="0" marR="0" lvl="0" indent="0" algn="just" defTabSz="457200" rtl="0" eaLnBrk="1" fontAlgn="auto" latinLnBrk="0" hangingPunct="1">
                        <a:lnSpc>
                          <a:spcPct val="100000"/>
                        </a:lnSpc>
                        <a:spcBef>
                          <a:spcPts val="0"/>
                        </a:spcBef>
                        <a:spcAft>
                          <a:spcPts val="0"/>
                        </a:spcAft>
                        <a:buClrTx/>
                        <a:buSzTx/>
                        <a:buFontTx/>
                        <a:buNone/>
                        <a:defRPr/>
                      </a:pPr>
                      <a:r>
                        <a:rPr lang="en-US" sz="2400" kern="100" dirty="0">
                          <a:effectLst/>
                          <a:latin typeface="宋体" panose="02010600030101010101" pitchFamily="2" charset="-122"/>
                          <a:ea typeface="宋体" panose="02010600030101010101" pitchFamily="2" charset="-122"/>
                        </a:rPr>
                        <a:t> </a:t>
                      </a:r>
                      <a:r>
                        <a:rPr lang="en-US" altLang="zh-CN" sz="2400" kern="100" dirty="0">
                          <a:effectLst/>
                          <a:latin typeface="宋体" panose="02010600030101010101" pitchFamily="2" charset="-122"/>
                          <a:ea typeface="宋体" panose="02010600030101010101" pitchFamily="2" charset="-122"/>
                        </a:rPr>
                        <a:t>leizhen960124@163.com</a:t>
                      </a:r>
                      <a:endParaRPr lang="zh-CN" altLang="zh-CN" sz="2400" kern="100" dirty="0">
                        <a:effectLst/>
                        <a:latin typeface="宋体" panose="02010600030101010101" pitchFamily="2" charset="-122"/>
                        <a:ea typeface="宋体" panose="02010600030101010101" pitchFamily="2" charset="-122"/>
                      </a:endParaRPr>
                    </a:p>
                    <a:p>
                      <a:pPr algn="just">
                        <a:spcAft>
                          <a:spcPts val="0"/>
                        </a:spcAft>
                      </a:pPr>
                      <a:endParaRPr lang="zh-CN" sz="2400" kern="100" dirty="0">
                        <a:effectLst/>
                        <a:latin typeface="宋体" panose="02010600030101010101" pitchFamily="2" charset="-122"/>
                        <a:ea typeface="宋体" panose="02010600030101010101" pitchFamily="2" charset="-122"/>
                      </a:endParaRPr>
                    </a:p>
                  </a:txBody>
                  <a:tcPr marL="68580" marR="68580" marT="0" marB="0"/>
                </a:tc>
                <a:extLst>
                  <a:ext uri="{0D108BD9-81ED-4DB2-BD59-A6C34878D82A}">
                    <a16:rowId xmlns:a16="http://schemas.microsoft.com/office/drawing/2014/main" val="10005"/>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4422312" y="1999930"/>
            <a:ext cx="6960759" cy="2849671"/>
          </a:xfrm>
        </p:spPr>
        <p:txBody>
          <a:bodyPr vert="horz" lIns="91440" tIns="45720" rIns="91440" bIns="45720" rtlCol="0" anchor="b">
            <a:normAutofit/>
          </a:bodyPr>
          <a:lstStyle/>
          <a:p>
            <a:r>
              <a:rPr lang="zh-CN" altLang="en-US" sz="6000" dirty="0">
                <a:solidFill>
                  <a:srgbClr val="FFFFFF"/>
                </a:solidFill>
              </a:rPr>
              <a:t>需求获取</a:t>
            </a:r>
            <a:r>
              <a:rPr lang="en-US" altLang="zh-CN" sz="6000" dirty="0">
                <a:solidFill>
                  <a:srgbClr val="FFFFFF"/>
                </a:solidFill>
              </a:rPr>
              <a:t>/</a:t>
            </a:r>
            <a:r>
              <a:rPr lang="zh-CN" altLang="en-US" sz="6000" dirty="0">
                <a:solidFill>
                  <a:srgbClr val="FFFFFF"/>
                </a:solidFill>
              </a:rPr>
              <a:t>确认</a:t>
            </a:r>
            <a:br>
              <a:rPr lang="en-US" altLang="zh-CN" sz="6000" dirty="0">
                <a:solidFill>
                  <a:srgbClr val="FFFFFF"/>
                </a:solidFill>
              </a:rPr>
            </a:br>
            <a:endParaRPr lang="en-US" altLang="zh-CN" sz="6000" dirty="0">
              <a:solidFill>
                <a:srgbClr val="FFFFFF"/>
              </a:solidFill>
            </a:endParaRPr>
          </a:p>
        </p:txBody>
      </p:sp>
      <p:sp>
        <p:nvSpPr>
          <p:cNvPr id="40" name="Isosceles Triangle 39"/>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00837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rPr>
              <a:t>用户邀请函</a:t>
            </a:r>
            <a:br>
              <a:rPr lang="en-US" altLang="zh-CN" dirty="0">
                <a:solidFill>
                  <a:schemeClr val="tx1"/>
                </a:solidFill>
              </a:rPr>
            </a:br>
            <a:r>
              <a:rPr lang="zh-CN" altLang="en-US" dirty="0">
                <a:solidFill>
                  <a:schemeClr val="tx1"/>
                </a:solidFill>
              </a:rPr>
              <a:t>教师</a:t>
            </a:r>
          </a:p>
        </p:txBody>
      </p:sp>
      <p:pic>
        <p:nvPicPr>
          <p:cNvPr id="3" name="图片 2"/>
          <p:cNvPicPr/>
          <p:nvPr/>
        </p:nvPicPr>
        <p:blipFill>
          <a:blip r:embed="rId2"/>
          <a:stretch>
            <a:fillRect/>
          </a:stretch>
        </p:blipFill>
        <p:spPr>
          <a:xfrm>
            <a:off x="677334" y="2058357"/>
            <a:ext cx="9876122" cy="4098603"/>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77334" y="609600"/>
            <a:ext cx="8596668" cy="742950"/>
          </a:xfrm>
        </p:spPr>
        <p:txBody>
          <a:bodyPr/>
          <a:lstStyle/>
          <a:p>
            <a:r>
              <a:rPr lang="zh-CN" altLang="en-US" dirty="0">
                <a:solidFill>
                  <a:schemeClr val="tx1"/>
                </a:solidFill>
              </a:rPr>
              <a:t>游客</a:t>
            </a:r>
          </a:p>
        </p:txBody>
      </p:sp>
      <p:pic>
        <p:nvPicPr>
          <p:cNvPr id="6" name="图片 5"/>
          <p:cNvPicPr/>
          <p:nvPr/>
        </p:nvPicPr>
        <p:blipFill>
          <a:blip r:embed="rId2"/>
          <a:stretch>
            <a:fillRect/>
          </a:stretch>
        </p:blipFill>
        <p:spPr>
          <a:xfrm>
            <a:off x="772160" y="1483360"/>
            <a:ext cx="10820400" cy="435864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rPr>
              <a:t>学生</a:t>
            </a:r>
          </a:p>
        </p:txBody>
      </p:sp>
      <p:pic>
        <p:nvPicPr>
          <p:cNvPr id="3" name="图片 2"/>
          <p:cNvPicPr>
            <a:picLocks noChangeAspect="1"/>
          </p:cNvPicPr>
          <p:nvPr/>
        </p:nvPicPr>
        <p:blipFill>
          <a:blip r:embed="rId2"/>
          <a:stretch>
            <a:fillRect/>
          </a:stretch>
        </p:blipFill>
        <p:spPr>
          <a:xfrm>
            <a:off x="467360" y="1449170"/>
            <a:ext cx="11023026" cy="463667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4422312" y="1999930"/>
            <a:ext cx="6960759" cy="2849671"/>
          </a:xfrm>
        </p:spPr>
        <p:txBody>
          <a:bodyPr vert="horz" lIns="91440" tIns="45720" rIns="91440" bIns="45720" rtlCol="0" anchor="b">
            <a:normAutofit/>
          </a:bodyPr>
          <a:lstStyle/>
          <a:p>
            <a:r>
              <a:rPr lang="zh-CN" altLang="en-US" sz="6000" dirty="0">
                <a:solidFill>
                  <a:srgbClr val="FFFFFF"/>
                </a:solidFill>
              </a:rPr>
              <a:t>里程碑</a:t>
            </a:r>
            <a:br>
              <a:rPr lang="en-US" altLang="zh-CN" sz="6000" dirty="0">
                <a:solidFill>
                  <a:srgbClr val="FFFFFF"/>
                </a:solidFill>
              </a:rPr>
            </a:br>
            <a:endParaRPr lang="en-US" altLang="zh-CN" sz="6000" dirty="0">
              <a:solidFill>
                <a:srgbClr val="FFFFFF"/>
              </a:solidFill>
            </a:endParaRPr>
          </a:p>
        </p:txBody>
      </p:sp>
      <p:sp>
        <p:nvSpPr>
          <p:cNvPr id="40" name="Isosceles Triangle 39"/>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rPr>
              <a:t>管理员</a:t>
            </a:r>
          </a:p>
        </p:txBody>
      </p:sp>
      <p:pic>
        <p:nvPicPr>
          <p:cNvPr id="3" name="图片 2"/>
          <p:cNvPicPr>
            <a:picLocks noChangeAspect="1"/>
          </p:cNvPicPr>
          <p:nvPr/>
        </p:nvPicPr>
        <p:blipFill>
          <a:blip r:embed="rId2"/>
          <a:stretch>
            <a:fillRect/>
          </a:stretch>
        </p:blipFill>
        <p:spPr>
          <a:xfrm>
            <a:off x="2109894" y="525761"/>
            <a:ext cx="7907866" cy="6211337"/>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rPr>
              <a:t>访谈记录</a:t>
            </a:r>
          </a:p>
        </p:txBody>
      </p:sp>
      <p:pic>
        <p:nvPicPr>
          <p:cNvPr id="4" name="图片 3"/>
          <p:cNvPicPr>
            <a:picLocks noChangeAspect="1"/>
          </p:cNvPicPr>
          <p:nvPr/>
        </p:nvPicPr>
        <p:blipFill>
          <a:blip r:embed="rId2"/>
          <a:stretch>
            <a:fillRect/>
          </a:stretch>
        </p:blipFill>
        <p:spPr>
          <a:xfrm>
            <a:off x="-1" y="1930400"/>
            <a:ext cx="17241365" cy="2318265"/>
          </a:xfrm>
          <a:prstGeom prst="rect">
            <a:avLst/>
          </a:prstGeom>
        </p:spPr>
      </p:pic>
      <p:pic>
        <p:nvPicPr>
          <p:cNvPr id="6" name="图片 5"/>
          <p:cNvPicPr>
            <a:picLocks noChangeAspect="1"/>
          </p:cNvPicPr>
          <p:nvPr/>
        </p:nvPicPr>
        <p:blipFill>
          <a:blip r:embed="rId3"/>
          <a:stretch>
            <a:fillRect/>
          </a:stretch>
        </p:blipFill>
        <p:spPr>
          <a:xfrm>
            <a:off x="0" y="4248665"/>
            <a:ext cx="5798824" cy="475735"/>
          </a:xfrm>
          <a:prstGeom prst="rect">
            <a:avLst/>
          </a:prstGeom>
        </p:spPr>
      </p:pic>
      <p:pic>
        <p:nvPicPr>
          <p:cNvPr id="7" name="图片 6"/>
          <p:cNvPicPr>
            <a:picLocks noChangeAspect="1"/>
          </p:cNvPicPr>
          <p:nvPr/>
        </p:nvPicPr>
        <p:blipFill>
          <a:blip r:embed="rId4"/>
          <a:stretch>
            <a:fillRect/>
          </a:stretch>
        </p:blipFill>
        <p:spPr>
          <a:xfrm>
            <a:off x="-1" y="4724400"/>
            <a:ext cx="8235322" cy="612913"/>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4422312" y="1999930"/>
            <a:ext cx="6960759" cy="2849671"/>
          </a:xfrm>
        </p:spPr>
        <p:txBody>
          <a:bodyPr vert="horz" lIns="91440" tIns="45720" rIns="91440" bIns="45720" rtlCol="0" anchor="b">
            <a:normAutofit/>
          </a:bodyPr>
          <a:lstStyle/>
          <a:p>
            <a:r>
              <a:rPr lang="zh-CN" altLang="en-US" sz="6000" dirty="0">
                <a:solidFill>
                  <a:srgbClr val="FFFFFF"/>
                </a:solidFill>
              </a:rPr>
              <a:t>界面原型</a:t>
            </a:r>
            <a:br>
              <a:rPr lang="en-US" altLang="zh-CN" sz="6000" dirty="0">
                <a:solidFill>
                  <a:srgbClr val="FFFFFF"/>
                </a:solidFill>
              </a:rPr>
            </a:br>
            <a:endParaRPr lang="en-US" altLang="zh-CN" sz="6000" dirty="0">
              <a:solidFill>
                <a:srgbClr val="FFFFFF"/>
              </a:solidFill>
            </a:endParaRPr>
          </a:p>
        </p:txBody>
      </p:sp>
      <p:sp>
        <p:nvSpPr>
          <p:cNvPr id="40" name="Isosceles Triangle 39"/>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300910" y="316030"/>
            <a:ext cx="4319216" cy="654197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dirty="0">
                <a:solidFill>
                  <a:schemeClr val="tx1"/>
                </a:solidFill>
              </a:rPr>
              <a:t>PC</a:t>
            </a:r>
            <a:r>
              <a:rPr lang="zh-CN" altLang="en-US" dirty="0">
                <a:solidFill>
                  <a:schemeClr val="tx1"/>
                </a:solidFill>
              </a:rPr>
              <a:t>端</a:t>
            </a:r>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r>
              <a:rPr lang="zh-CN" altLang="en-US" dirty="0">
                <a:solidFill>
                  <a:schemeClr val="tx1"/>
                </a:solidFill>
              </a:rPr>
              <a:t>界面原型</a:t>
            </a:r>
            <a:endParaRPr lang="en-US" altLang="zh-CN" dirty="0">
              <a:solidFill>
                <a:schemeClr val="tx1"/>
              </a:solidFill>
            </a:endParaRPr>
          </a:p>
          <a:p>
            <a:r>
              <a:rPr lang="zh-CN" altLang="en-US" dirty="0">
                <a:solidFill>
                  <a:schemeClr val="tx1"/>
                </a:solidFill>
              </a:rPr>
              <a:t>采用</a:t>
            </a:r>
            <a:endParaRPr lang="en-US" altLang="zh-CN" dirty="0">
              <a:solidFill>
                <a:schemeClr val="tx1"/>
              </a:solidFill>
            </a:endParaRPr>
          </a:p>
          <a:p>
            <a:r>
              <a:rPr lang="en-US" altLang="zh-CN" dirty="0">
                <a:solidFill>
                  <a:schemeClr val="tx1"/>
                </a:solidFill>
              </a:rPr>
              <a:t>Axure </a:t>
            </a:r>
            <a:r>
              <a:rPr lang="en-US" altLang="zh-CN" dirty="0" err="1">
                <a:solidFill>
                  <a:schemeClr val="tx1"/>
                </a:solidFill>
              </a:rPr>
              <a:t>Rp</a:t>
            </a:r>
            <a:endParaRPr lang="en-US" altLang="zh-CN" dirty="0">
              <a:solidFill>
                <a:schemeClr val="tx1"/>
              </a:solidFill>
            </a:endParaRPr>
          </a:p>
          <a:p>
            <a:r>
              <a:rPr lang="zh-CN" altLang="en-US" dirty="0">
                <a:solidFill>
                  <a:schemeClr val="tx1"/>
                </a:solidFill>
              </a:rPr>
              <a:t>制作</a:t>
            </a:r>
          </a:p>
        </p:txBody>
      </p:sp>
      <p:pic>
        <p:nvPicPr>
          <p:cNvPr id="6" name="图片 5"/>
          <p:cNvPicPr>
            <a:picLocks noChangeAspect="1"/>
          </p:cNvPicPr>
          <p:nvPr/>
        </p:nvPicPr>
        <p:blipFill>
          <a:blip r:embed="rId2"/>
          <a:stretch>
            <a:fillRect/>
          </a:stretch>
        </p:blipFill>
        <p:spPr>
          <a:xfrm>
            <a:off x="3066960" y="12032"/>
            <a:ext cx="9125040" cy="68580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0280" y="1615440"/>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dirty="0">
                <a:solidFill>
                  <a:schemeClr val="tx1"/>
                </a:solidFill>
              </a:rPr>
              <a:t>PC</a:t>
            </a:r>
            <a:r>
              <a:rPr lang="zh-CN" altLang="en-US" dirty="0">
                <a:solidFill>
                  <a:schemeClr val="tx1"/>
                </a:solidFill>
              </a:rPr>
              <a:t>端</a:t>
            </a:r>
          </a:p>
        </p:txBody>
      </p:sp>
      <p:pic>
        <p:nvPicPr>
          <p:cNvPr id="2" name="图片 1"/>
          <p:cNvPicPr>
            <a:picLocks noChangeAspect="1"/>
          </p:cNvPicPr>
          <p:nvPr/>
        </p:nvPicPr>
        <p:blipFill>
          <a:blip r:embed="rId2"/>
          <a:stretch>
            <a:fillRect/>
          </a:stretch>
        </p:blipFill>
        <p:spPr>
          <a:xfrm>
            <a:off x="1529555" y="0"/>
            <a:ext cx="9132889" cy="68580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273640" y="91440"/>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dirty="0">
                <a:solidFill>
                  <a:schemeClr val="tx1"/>
                </a:solidFill>
              </a:rPr>
              <a:t>PC</a:t>
            </a:r>
            <a:r>
              <a:rPr lang="zh-CN" altLang="en-US" dirty="0">
                <a:solidFill>
                  <a:schemeClr val="tx1"/>
                </a:solidFill>
              </a:rPr>
              <a:t>端</a:t>
            </a:r>
          </a:p>
        </p:txBody>
      </p:sp>
      <p:pic>
        <p:nvPicPr>
          <p:cNvPr id="3" name="图片 2"/>
          <p:cNvPicPr>
            <a:picLocks noChangeAspect="1"/>
          </p:cNvPicPr>
          <p:nvPr/>
        </p:nvPicPr>
        <p:blipFill>
          <a:blip r:embed="rId2"/>
          <a:stretch>
            <a:fillRect/>
          </a:stretch>
        </p:blipFill>
        <p:spPr>
          <a:xfrm>
            <a:off x="0" y="928485"/>
            <a:ext cx="12192000" cy="5001029"/>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B4B4BA1-1B1C-42F5-ACAA-92ECA481B3AD}"/>
              </a:ext>
            </a:extLst>
          </p:cNvPr>
          <p:cNvPicPr>
            <a:picLocks noChangeAspect="1"/>
          </p:cNvPicPr>
          <p:nvPr/>
        </p:nvPicPr>
        <p:blipFill>
          <a:blip r:embed="rId2"/>
          <a:stretch>
            <a:fillRect/>
          </a:stretch>
        </p:blipFill>
        <p:spPr>
          <a:xfrm>
            <a:off x="95250" y="0"/>
            <a:ext cx="12001500" cy="6858000"/>
          </a:xfrm>
          <a:prstGeom prst="rect">
            <a:avLst/>
          </a:prstGeom>
        </p:spPr>
      </p:pic>
    </p:spTree>
    <p:extLst>
      <p:ext uri="{BB962C8B-B14F-4D97-AF65-F5344CB8AC3E}">
        <p14:creationId xmlns:p14="http://schemas.microsoft.com/office/powerpoint/2010/main" val="26732279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98968" y="1706880"/>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tx1"/>
                </a:solidFill>
              </a:rPr>
              <a:t>移</a:t>
            </a:r>
            <a:endParaRPr lang="en-US" altLang="zh-CN" dirty="0">
              <a:solidFill>
                <a:schemeClr val="tx1"/>
              </a:solidFill>
            </a:endParaRPr>
          </a:p>
          <a:p>
            <a:r>
              <a:rPr lang="zh-CN" altLang="en-US" dirty="0">
                <a:solidFill>
                  <a:schemeClr val="tx1"/>
                </a:solidFill>
              </a:rPr>
              <a:t>动</a:t>
            </a:r>
            <a:endParaRPr lang="en-US" altLang="zh-CN" dirty="0">
              <a:solidFill>
                <a:schemeClr val="tx1"/>
              </a:solidFill>
            </a:endParaRPr>
          </a:p>
          <a:p>
            <a:r>
              <a:rPr lang="zh-CN" altLang="en-US" dirty="0">
                <a:solidFill>
                  <a:schemeClr val="tx1"/>
                </a:solidFill>
              </a:rPr>
              <a:t>端</a:t>
            </a:r>
          </a:p>
        </p:txBody>
      </p:sp>
      <p:pic>
        <p:nvPicPr>
          <p:cNvPr id="3" name="图片 2"/>
          <p:cNvPicPr>
            <a:picLocks noChangeAspect="1"/>
          </p:cNvPicPr>
          <p:nvPr/>
        </p:nvPicPr>
        <p:blipFill>
          <a:blip r:embed="rId2"/>
          <a:stretch>
            <a:fillRect/>
          </a:stretch>
        </p:blipFill>
        <p:spPr>
          <a:xfrm>
            <a:off x="4397302" y="0"/>
            <a:ext cx="3397396" cy="6858000"/>
          </a:xfrm>
          <a:prstGeom prst="rect">
            <a:avLst/>
          </a:prstGeom>
        </p:spPr>
      </p:pic>
      <p:pic>
        <p:nvPicPr>
          <p:cNvPr id="4" name="图片 3"/>
          <p:cNvPicPr>
            <a:picLocks noChangeAspect="1"/>
          </p:cNvPicPr>
          <p:nvPr/>
        </p:nvPicPr>
        <p:blipFill>
          <a:blip r:embed="rId3"/>
          <a:stretch>
            <a:fillRect/>
          </a:stretch>
        </p:blipFill>
        <p:spPr>
          <a:xfrm>
            <a:off x="7794698" y="0"/>
            <a:ext cx="3409316" cy="6858000"/>
          </a:xfrm>
          <a:prstGeom prst="rect">
            <a:avLst/>
          </a:prstGeom>
        </p:spPr>
      </p:pic>
      <p:pic>
        <p:nvPicPr>
          <p:cNvPr id="5" name="图片 4"/>
          <p:cNvPicPr>
            <a:picLocks noChangeAspect="1"/>
          </p:cNvPicPr>
          <p:nvPr/>
        </p:nvPicPr>
        <p:blipFill>
          <a:blip r:embed="rId4"/>
          <a:stretch>
            <a:fillRect/>
          </a:stretch>
        </p:blipFill>
        <p:spPr>
          <a:xfrm>
            <a:off x="1035459" y="0"/>
            <a:ext cx="3373694" cy="685800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4422312" y="1999930"/>
            <a:ext cx="6960759" cy="2849671"/>
          </a:xfrm>
        </p:spPr>
        <p:txBody>
          <a:bodyPr vert="horz" lIns="91440" tIns="45720" rIns="91440" bIns="45720" rtlCol="0" anchor="b">
            <a:normAutofit/>
          </a:bodyPr>
          <a:lstStyle/>
          <a:p>
            <a:r>
              <a:rPr lang="en-US" altLang="zh-CN" sz="6000" dirty="0">
                <a:solidFill>
                  <a:srgbClr val="FFFFFF"/>
                </a:solidFill>
              </a:rPr>
              <a:t>用例文档</a:t>
            </a:r>
            <a:br>
              <a:rPr lang="en-US" altLang="zh-CN" sz="6000" dirty="0">
                <a:solidFill>
                  <a:srgbClr val="FFFFFF"/>
                </a:solidFill>
              </a:rPr>
            </a:br>
            <a:endParaRPr lang="en-US" altLang="zh-CN" sz="6000" dirty="0">
              <a:solidFill>
                <a:srgbClr val="FFFFFF"/>
              </a:solidFill>
            </a:endParaRPr>
          </a:p>
        </p:txBody>
      </p:sp>
      <p:sp>
        <p:nvSpPr>
          <p:cNvPr id="40" name="Isosceles Triangle 39"/>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4C85B2C-F08F-45D2-ABC6-7A50FE3245E3}"/>
              </a:ext>
            </a:extLst>
          </p:cNvPr>
          <p:cNvSpPr>
            <a:spLocks noGrp="1"/>
          </p:cNvSpPr>
          <p:nvPr>
            <p:ph type="title"/>
          </p:nvPr>
        </p:nvSpPr>
        <p:spPr/>
        <p:txBody>
          <a:bodyPr/>
          <a:lstStyle/>
          <a:p>
            <a:r>
              <a:rPr lang="zh-CN" altLang="en-US" dirty="0">
                <a:solidFill>
                  <a:schemeClr val="tx1"/>
                </a:solidFill>
              </a:rPr>
              <a:t>用例统计</a:t>
            </a:r>
          </a:p>
        </p:txBody>
      </p:sp>
      <p:graphicFrame>
        <p:nvGraphicFramePr>
          <p:cNvPr id="5" name="表格 4">
            <a:extLst>
              <a:ext uri="{FF2B5EF4-FFF2-40B4-BE49-F238E27FC236}">
                <a16:creationId xmlns:a16="http://schemas.microsoft.com/office/drawing/2014/main" id="{524ED130-0661-4F3C-A916-27475A1412E3}"/>
              </a:ext>
            </a:extLst>
          </p:cNvPr>
          <p:cNvGraphicFramePr>
            <a:graphicFrameLocks noGrp="1"/>
          </p:cNvGraphicFramePr>
          <p:nvPr>
            <p:extLst>
              <p:ext uri="{D42A27DB-BD31-4B8C-83A1-F6EECF244321}">
                <p14:modId xmlns:p14="http://schemas.microsoft.com/office/powerpoint/2010/main" val="3107428625"/>
              </p:ext>
            </p:extLst>
          </p:nvPr>
        </p:nvGraphicFramePr>
        <p:xfrm>
          <a:off x="413752" y="1402457"/>
          <a:ext cx="6464300" cy="2985560"/>
        </p:xfrm>
        <a:graphic>
          <a:graphicData uri="http://schemas.openxmlformats.org/drawingml/2006/table">
            <a:tbl>
              <a:tblPr firstRow="1" bandRow="1">
                <a:tableStyleId>{5C22544A-7EE6-4342-B048-85BDC9FD1C3A}</a:tableStyleId>
              </a:tblPr>
              <a:tblGrid>
                <a:gridCol w="3232150">
                  <a:extLst>
                    <a:ext uri="{9D8B030D-6E8A-4147-A177-3AD203B41FA5}">
                      <a16:colId xmlns:a16="http://schemas.microsoft.com/office/drawing/2014/main" val="20000"/>
                    </a:ext>
                  </a:extLst>
                </a:gridCol>
                <a:gridCol w="3232150">
                  <a:extLst>
                    <a:ext uri="{9D8B030D-6E8A-4147-A177-3AD203B41FA5}">
                      <a16:colId xmlns:a16="http://schemas.microsoft.com/office/drawing/2014/main" val="20001"/>
                    </a:ext>
                  </a:extLst>
                </a:gridCol>
              </a:tblGrid>
              <a:tr h="746390">
                <a:tc>
                  <a:txBody>
                    <a:bodyPr/>
                    <a:lstStyle/>
                    <a:p>
                      <a:r>
                        <a:rPr lang="zh-CN" altLang="en-US" sz="3200" dirty="0">
                          <a:solidFill>
                            <a:schemeClr val="tx1"/>
                          </a:solidFill>
                        </a:rPr>
                        <a:t>代表角色</a:t>
                      </a:r>
                    </a:p>
                  </a:txBody>
                  <a:tcPr/>
                </a:tc>
                <a:tc>
                  <a:txBody>
                    <a:bodyPr/>
                    <a:lstStyle/>
                    <a:p>
                      <a:r>
                        <a:rPr lang="zh-CN" altLang="en-US" sz="3200" dirty="0">
                          <a:solidFill>
                            <a:schemeClr val="tx1"/>
                          </a:solidFill>
                        </a:rPr>
                        <a:t>数量统计</a:t>
                      </a:r>
                    </a:p>
                  </a:txBody>
                  <a:tcPr/>
                </a:tc>
                <a:extLst>
                  <a:ext uri="{0D108BD9-81ED-4DB2-BD59-A6C34878D82A}">
                    <a16:rowId xmlns:a16="http://schemas.microsoft.com/office/drawing/2014/main" val="10000"/>
                  </a:ext>
                </a:extLst>
              </a:tr>
              <a:tr h="746390">
                <a:tc>
                  <a:txBody>
                    <a:bodyPr/>
                    <a:lstStyle/>
                    <a:p>
                      <a:r>
                        <a:rPr lang="zh-CN" altLang="en-US" sz="3200" dirty="0"/>
                        <a:t>教师</a:t>
                      </a:r>
                    </a:p>
                  </a:txBody>
                  <a:tcPr/>
                </a:tc>
                <a:tc>
                  <a:txBody>
                    <a:bodyPr/>
                    <a:lstStyle/>
                    <a:p>
                      <a:r>
                        <a:rPr lang="en-US" altLang="zh-CN" sz="3200" dirty="0"/>
                        <a:t>24</a:t>
                      </a:r>
                      <a:endParaRPr lang="zh-CN" altLang="en-US" sz="3200" dirty="0"/>
                    </a:p>
                  </a:txBody>
                  <a:tcPr/>
                </a:tc>
                <a:extLst>
                  <a:ext uri="{0D108BD9-81ED-4DB2-BD59-A6C34878D82A}">
                    <a16:rowId xmlns:a16="http://schemas.microsoft.com/office/drawing/2014/main" val="10001"/>
                  </a:ext>
                </a:extLst>
              </a:tr>
              <a:tr h="746390">
                <a:tc>
                  <a:txBody>
                    <a:bodyPr/>
                    <a:lstStyle/>
                    <a:p>
                      <a:r>
                        <a:rPr lang="zh-CN" altLang="en-US" sz="3200" dirty="0"/>
                        <a:t>学生</a:t>
                      </a:r>
                    </a:p>
                  </a:txBody>
                  <a:tcPr/>
                </a:tc>
                <a:tc>
                  <a:txBody>
                    <a:bodyPr/>
                    <a:lstStyle/>
                    <a:p>
                      <a:r>
                        <a:rPr lang="en-US" altLang="zh-CN" sz="3200" dirty="0"/>
                        <a:t>23</a:t>
                      </a:r>
                      <a:endParaRPr lang="zh-CN" altLang="en-US" sz="3200" dirty="0"/>
                    </a:p>
                  </a:txBody>
                  <a:tcPr/>
                </a:tc>
                <a:extLst>
                  <a:ext uri="{0D108BD9-81ED-4DB2-BD59-A6C34878D82A}">
                    <a16:rowId xmlns:a16="http://schemas.microsoft.com/office/drawing/2014/main" val="10002"/>
                  </a:ext>
                </a:extLst>
              </a:tr>
              <a:tr h="746390">
                <a:tc>
                  <a:txBody>
                    <a:bodyPr/>
                    <a:lstStyle/>
                    <a:p>
                      <a:r>
                        <a:rPr lang="zh-CN" altLang="en-US" sz="3200" dirty="0"/>
                        <a:t>管理员</a:t>
                      </a:r>
                    </a:p>
                  </a:txBody>
                  <a:tcPr/>
                </a:tc>
                <a:tc>
                  <a:txBody>
                    <a:bodyPr/>
                    <a:lstStyle/>
                    <a:p>
                      <a:r>
                        <a:rPr lang="en-US" altLang="zh-CN" sz="3200" dirty="0"/>
                        <a:t>30</a:t>
                      </a:r>
                      <a:endParaRPr lang="zh-CN" altLang="en-US" sz="32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26112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AFF36D0-D1B5-4EAC-BA33-0B1AE6441BE1}"/>
              </a:ext>
            </a:extLst>
          </p:cNvPr>
          <p:cNvPicPr>
            <a:picLocks noChangeAspect="1"/>
          </p:cNvPicPr>
          <p:nvPr/>
        </p:nvPicPr>
        <p:blipFill>
          <a:blip r:embed="rId2"/>
          <a:stretch>
            <a:fillRect/>
          </a:stretch>
        </p:blipFill>
        <p:spPr>
          <a:xfrm>
            <a:off x="433387" y="1852612"/>
            <a:ext cx="10582275" cy="2581275"/>
          </a:xfrm>
          <a:prstGeom prst="rect">
            <a:avLst/>
          </a:prstGeom>
        </p:spPr>
      </p:pic>
      <p:sp>
        <p:nvSpPr>
          <p:cNvPr id="3" name="文本框 2">
            <a:extLst>
              <a:ext uri="{FF2B5EF4-FFF2-40B4-BE49-F238E27FC236}">
                <a16:creationId xmlns:a16="http://schemas.microsoft.com/office/drawing/2014/main" id="{782754F5-3AC4-48AE-BBD9-337CD4C0FE22}"/>
              </a:ext>
            </a:extLst>
          </p:cNvPr>
          <p:cNvSpPr txBox="1"/>
          <p:nvPr/>
        </p:nvSpPr>
        <p:spPr>
          <a:xfrm>
            <a:off x="200025" y="285750"/>
            <a:ext cx="4210050" cy="646331"/>
          </a:xfrm>
          <a:prstGeom prst="rect">
            <a:avLst/>
          </a:prstGeom>
          <a:noFill/>
        </p:spPr>
        <p:txBody>
          <a:bodyPr wrap="square" rtlCol="0">
            <a:spAutoFit/>
          </a:bodyPr>
          <a:lstStyle/>
          <a:p>
            <a:r>
              <a:rPr lang="zh-CN" altLang="en-US" sz="3600" dirty="0"/>
              <a:t>里程碑评审</a:t>
            </a:r>
            <a:r>
              <a:rPr lang="en-US" altLang="zh-CN" sz="3600" dirty="0"/>
              <a:t>PPT</a:t>
            </a:r>
            <a:endParaRPr lang="zh-CN" altLang="en-US" sz="3600" dirty="0"/>
          </a:p>
        </p:txBody>
      </p:sp>
    </p:spTree>
    <p:extLst>
      <p:ext uri="{BB962C8B-B14F-4D97-AF65-F5344CB8AC3E}">
        <p14:creationId xmlns:p14="http://schemas.microsoft.com/office/powerpoint/2010/main" val="31629616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139" descr="2QZ6E_V7$71W0U}Z(F0KF3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4550" y="318552"/>
            <a:ext cx="5569330" cy="6377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1323439" y="318552"/>
            <a:ext cx="3118161" cy="400110"/>
          </a:xfrm>
          <a:prstGeom prst="rect">
            <a:avLst/>
          </a:prstGeom>
        </p:spPr>
        <p:txBody>
          <a:bodyPr wrap="none">
            <a:spAutoFit/>
          </a:bodyPr>
          <a:lstStyle/>
          <a:p>
            <a:pPr lvl="3">
              <a:spcAft>
                <a:spcPts val="0"/>
              </a:spcAft>
              <a:tabLst>
                <a:tab pos="228600" algn="l"/>
              </a:tabLst>
            </a:pPr>
            <a:r>
              <a:rPr lang="zh-CN" altLang="zh-CN" sz="20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教师顶层用例</a:t>
            </a:r>
            <a:endParaRPr lang="zh-CN" altLang="zh-CN" sz="2000" b="1"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2321E1F1-2767-41AE-8DBC-CF024DCE5F2A}"/>
              </a:ext>
            </a:extLst>
          </p:cNvPr>
          <p:cNvPicPr>
            <a:picLocks noChangeAspect="1"/>
          </p:cNvPicPr>
          <p:nvPr/>
        </p:nvPicPr>
        <p:blipFill>
          <a:blip r:embed="rId3"/>
          <a:stretch>
            <a:fillRect/>
          </a:stretch>
        </p:blipFill>
        <p:spPr>
          <a:xfrm>
            <a:off x="7933880" y="1298286"/>
            <a:ext cx="1418667" cy="1131342"/>
          </a:xfrm>
          <a:prstGeom prst="rect">
            <a:avLst/>
          </a:prstGeom>
        </p:spPr>
      </p:pic>
      <p:sp>
        <p:nvSpPr>
          <p:cNvPr id="4" name="文本框 3">
            <a:extLst>
              <a:ext uri="{FF2B5EF4-FFF2-40B4-BE49-F238E27FC236}">
                <a16:creationId xmlns:a16="http://schemas.microsoft.com/office/drawing/2014/main" id="{999C596A-DD55-4722-8227-72194EDB6141}"/>
              </a:ext>
            </a:extLst>
          </p:cNvPr>
          <p:cNvSpPr txBox="1"/>
          <p:nvPr/>
        </p:nvSpPr>
        <p:spPr>
          <a:xfrm>
            <a:off x="7548870" y="2759242"/>
            <a:ext cx="2766204" cy="523220"/>
          </a:xfrm>
          <a:prstGeom prst="rect">
            <a:avLst/>
          </a:prstGeom>
          <a:noFill/>
        </p:spPr>
        <p:txBody>
          <a:bodyPr wrap="square" rtlCol="0">
            <a:spAutoFit/>
          </a:bodyPr>
          <a:lstStyle/>
          <a:p>
            <a:r>
              <a:rPr lang="en-US" altLang="zh-CN" sz="2800" dirty="0" err="1"/>
              <a:t>StarUML</a:t>
            </a:r>
            <a:r>
              <a:rPr lang="zh-CN" altLang="en-US" sz="2800" dirty="0"/>
              <a:t>绘制</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77334" y="609600"/>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tx1"/>
                </a:solidFill>
              </a:rPr>
              <a:t>用例图</a:t>
            </a:r>
            <a:endParaRPr lang="en-US" altLang="zh-CN" dirty="0">
              <a:solidFill>
                <a:schemeClr val="tx1"/>
              </a:solidFill>
            </a:endParaRPr>
          </a:p>
          <a:p>
            <a:r>
              <a:rPr lang="zh-CN" altLang="zh-CN" b="1" dirty="0">
                <a:solidFill>
                  <a:schemeClr val="tx1"/>
                </a:solidFill>
              </a:rPr>
              <a:t>教师</a:t>
            </a:r>
            <a:r>
              <a:rPr lang="en-US" altLang="zh-CN" b="1" dirty="0">
                <a:solidFill>
                  <a:schemeClr val="tx1"/>
                </a:solidFill>
              </a:rPr>
              <a:t>-</a:t>
            </a:r>
            <a:r>
              <a:rPr lang="zh-CN" altLang="zh-CN" b="1" dirty="0">
                <a:solidFill>
                  <a:schemeClr val="tx1"/>
                </a:solidFill>
              </a:rPr>
              <a:t>课程公告子系统</a:t>
            </a:r>
          </a:p>
          <a:p>
            <a:endParaRPr lang="zh-CN" altLang="en-US" dirty="0">
              <a:solidFill>
                <a:schemeClr val="tx1"/>
              </a:solidFill>
            </a:endParaRPr>
          </a:p>
        </p:txBody>
      </p:sp>
      <p:pic>
        <p:nvPicPr>
          <p:cNvPr id="7170" name="图片 140" descr="0XIH0IE@G6_PODYQ]TRV{R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784" y="2050975"/>
            <a:ext cx="7226936" cy="38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479590" y="270830"/>
          <a:ext cx="11417769" cy="6614803"/>
        </p:xfrm>
        <a:graphic>
          <a:graphicData uri="http://schemas.openxmlformats.org/drawingml/2006/table">
            <a:tbl>
              <a:tblPr>
                <a:tableStyleId>{5C22544A-7EE6-4342-B048-85BDC9FD1C3A}</a:tableStyleId>
              </a:tblPr>
              <a:tblGrid>
                <a:gridCol w="1839544">
                  <a:extLst>
                    <a:ext uri="{9D8B030D-6E8A-4147-A177-3AD203B41FA5}">
                      <a16:colId xmlns:a16="http://schemas.microsoft.com/office/drawing/2014/main" val="20000"/>
                    </a:ext>
                  </a:extLst>
                </a:gridCol>
                <a:gridCol w="3112355">
                  <a:extLst>
                    <a:ext uri="{9D8B030D-6E8A-4147-A177-3AD203B41FA5}">
                      <a16:colId xmlns:a16="http://schemas.microsoft.com/office/drawing/2014/main" val="20001"/>
                    </a:ext>
                  </a:extLst>
                </a:gridCol>
                <a:gridCol w="3232935">
                  <a:extLst>
                    <a:ext uri="{9D8B030D-6E8A-4147-A177-3AD203B41FA5}">
                      <a16:colId xmlns:a16="http://schemas.microsoft.com/office/drawing/2014/main" val="20002"/>
                    </a:ext>
                  </a:extLst>
                </a:gridCol>
                <a:gridCol w="3232935">
                  <a:extLst>
                    <a:ext uri="{9D8B030D-6E8A-4147-A177-3AD203B41FA5}">
                      <a16:colId xmlns:a16="http://schemas.microsoft.com/office/drawing/2014/main" val="20003"/>
                    </a:ext>
                  </a:extLst>
                </a:gridCol>
              </a:tblGrid>
              <a:tr h="255282">
                <a:tc>
                  <a:txBody>
                    <a:bodyPr/>
                    <a:lstStyle/>
                    <a:p>
                      <a:pPr algn="just">
                        <a:spcAft>
                          <a:spcPts val="0"/>
                        </a:spcAft>
                      </a:pPr>
                      <a:r>
                        <a:rPr lang="zh-CN" sz="1200" kern="100" dirty="0">
                          <a:effectLst/>
                        </a:rPr>
                        <a:t>上传课程资料</a:t>
                      </a:r>
                      <a:r>
                        <a:rPr lang="en-US" sz="1200" kern="100" dirty="0">
                          <a:effectLst/>
                        </a:rPr>
                        <a:t>ID</a:t>
                      </a:r>
                      <a:r>
                        <a:rPr lang="zh-CN" sz="1200" kern="100" dirty="0">
                          <a:effectLst/>
                        </a:rPr>
                        <a:t>和名称：</a:t>
                      </a:r>
                      <a:endParaRPr lang="zh-CN" sz="1200" kern="100" dirty="0">
                        <a:effectLst/>
                        <a:latin typeface="Times New Roman" panose="02020603050405020304" pitchFamily="18" charset="0"/>
                        <a:ea typeface="宋体" panose="02010600030101010101" pitchFamily="2" charset="-122"/>
                      </a:endParaRPr>
                    </a:p>
                  </a:txBody>
                  <a:tcPr marL="47528" marR="475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algn="just">
                        <a:spcAft>
                          <a:spcPts val="0"/>
                        </a:spcAft>
                      </a:pPr>
                      <a:r>
                        <a:rPr lang="en-US" sz="1200" kern="100">
                          <a:effectLst/>
                        </a:rPr>
                        <a:t>UC-1</a:t>
                      </a:r>
                      <a:r>
                        <a:rPr lang="zh-CN" sz="1200" kern="100">
                          <a:effectLst/>
                        </a:rPr>
                        <a:t>：添加课程公告</a:t>
                      </a:r>
                      <a:endParaRPr lang="zh-CN" sz="1200" kern="100">
                        <a:effectLst/>
                        <a:latin typeface="Times New Roman" panose="02020603050405020304" pitchFamily="18" charset="0"/>
                        <a:ea typeface="宋体" panose="02010600030101010101" pitchFamily="2" charset="-122"/>
                      </a:endParaRPr>
                    </a:p>
                  </a:txBody>
                  <a:tcPr marL="47528" marR="475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210491">
                <a:tc>
                  <a:txBody>
                    <a:bodyPr/>
                    <a:lstStyle/>
                    <a:p>
                      <a:pPr algn="just">
                        <a:spcAft>
                          <a:spcPts val="0"/>
                        </a:spcAft>
                      </a:pPr>
                      <a:r>
                        <a:rPr lang="zh-CN" sz="1200" kern="100">
                          <a:effectLst/>
                        </a:rPr>
                        <a:t>创建人：</a:t>
                      </a:r>
                      <a:endParaRPr lang="zh-CN" sz="1200" kern="100">
                        <a:effectLst/>
                        <a:latin typeface="Times New Roman" panose="02020603050405020304" pitchFamily="18" charset="0"/>
                        <a:ea typeface="宋体" panose="02010600030101010101" pitchFamily="2" charset="-122"/>
                      </a:endParaRPr>
                    </a:p>
                  </a:txBody>
                  <a:tcPr marL="47528" marR="475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spcAft>
                          <a:spcPts val="0"/>
                        </a:spcAft>
                      </a:pPr>
                      <a:r>
                        <a:rPr lang="zh-CN" sz="1200" kern="100">
                          <a:effectLst/>
                        </a:rPr>
                        <a:t>陈婧唯</a:t>
                      </a:r>
                      <a:endParaRPr lang="zh-CN" sz="1200" kern="100">
                        <a:effectLst/>
                        <a:latin typeface="Times New Roman" panose="02020603050405020304" pitchFamily="18" charset="0"/>
                        <a:ea typeface="宋体" panose="02010600030101010101" pitchFamily="2" charset="-122"/>
                      </a:endParaRPr>
                    </a:p>
                  </a:txBody>
                  <a:tcPr marL="47528" marR="475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spcAft>
                          <a:spcPts val="0"/>
                        </a:spcAft>
                      </a:pPr>
                      <a:r>
                        <a:rPr lang="zh-CN" sz="1200" kern="100">
                          <a:effectLst/>
                        </a:rPr>
                        <a:t>创建日期：</a:t>
                      </a:r>
                      <a:endParaRPr lang="zh-CN" sz="1200" kern="100">
                        <a:effectLst/>
                        <a:latin typeface="Times New Roman" panose="02020603050405020304" pitchFamily="18" charset="0"/>
                        <a:ea typeface="宋体" panose="02010600030101010101" pitchFamily="2" charset="-122"/>
                      </a:endParaRPr>
                    </a:p>
                  </a:txBody>
                  <a:tcPr marL="47528" marR="475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spcAft>
                          <a:spcPts val="0"/>
                        </a:spcAft>
                      </a:pPr>
                      <a:r>
                        <a:rPr lang="en-US" sz="1200" kern="100">
                          <a:effectLst/>
                        </a:rPr>
                        <a:t>2018/12/31</a:t>
                      </a:r>
                      <a:endParaRPr lang="zh-CN" sz="1200" kern="100">
                        <a:effectLst/>
                        <a:latin typeface="Times New Roman" panose="02020603050405020304" pitchFamily="18" charset="0"/>
                        <a:ea typeface="宋体" panose="02010600030101010101" pitchFamily="2" charset="-122"/>
                      </a:endParaRPr>
                    </a:p>
                  </a:txBody>
                  <a:tcPr marL="47528" marR="475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10491">
                <a:tc>
                  <a:txBody>
                    <a:bodyPr/>
                    <a:lstStyle/>
                    <a:p>
                      <a:pPr algn="just">
                        <a:spcAft>
                          <a:spcPts val="0"/>
                        </a:spcAft>
                      </a:pPr>
                      <a:r>
                        <a:rPr lang="zh-CN" sz="1200" kern="100">
                          <a:effectLst/>
                        </a:rPr>
                        <a:t>主要操作者：</a:t>
                      </a:r>
                      <a:endParaRPr lang="zh-CN" sz="1200" kern="100">
                        <a:effectLst/>
                        <a:latin typeface="Times New Roman" panose="02020603050405020304" pitchFamily="18" charset="0"/>
                        <a:ea typeface="宋体" panose="02010600030101010101" pitchFamily="2" charset="-122"/>
                      </a:endParaRPr>
                    </a:p>
                  </a:txBody>
                  <a:tcPr marL="47528" marR="475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spcAft>
                          <a:spcPts val="0"/>
                        </a:spcAft>
                      </a:pPr>
                      <a:r>
                        <a:rPr lang="zh-CN" sz="1200" kern="100">
                          <a:effectLst/>
                        </a:rPr>
                        <a:t>教师</a:t>
                      </a:r>
                      <a:endParaRPr lang="zh-CN" sz="1200" kern="100">
                        <a:effectLst/>
                        <a:latin typeface="Times New Roman" panose="02020603050405020304" pitchFamily="18" charset="0"/>
                        <a:ea typeface="宋体" panose="02010600030101010101" pitchFamily="2" charset="-122"/>
                      </a:endParaRPr>
                    </a:p>
                  </a:txBody>
                  <a:tcPr marL="47528" marR="475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spcAft>
                          <a:spcPts val="0"/>
                        </a:spcAft>
                      </a:pPr>
                      <a:r>
                        <a:rPr lang="zh-CN" sz="1200" kern="100">
                          <a:effectLst/>
                        </a:rPr>
                        <a:t>次要操作者：</a:t>
                      </a:r>
                      <a:endParaRPr lang="zh-CN" sz="1200" kern="100">
                        <a:effectLst/>
                        <a:latin typeface="Times New Roman" panose="02020603050405020304" pitchFamily="18" charset="0"/>
                        <a:ea typeface="宋体" panose="02010600030101010101" pitchFamily="2" charset="-122"/>
                      </a:endParaRPr>
                    </a:p>
                  </a:txBody>
                  <a:tcPr marL="47528" marR="475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spcAft>
                          <a:spcPts val="0"/>
                        </a:spcAft>
                      </a:pPr>
                      <a:r>
                        <a:rPr lang="zh-CN" sz="1200" kern="100">
                          <a:effectLst/>
                        </a:rPr>
                        <a:t>课程公告管理系统</a:t>
                      </a:r>
                      <a:endParaRPr lang="zh-CN" sz="1200" kern="100">
                        <a:effectLst/>
                        <a:latin typeface="Times New Roman" panose="02020603050405020304" pitchFamily="18" charset="0"/>
                        <a:ea typeface="宋体" panose="02010600030101010101" pitchFamily="2" charset="-122"/>
                      </a:endParaRPr>
                    </a:p>
                  </a:txBody>
                  <a:tcPr marL="47528" marR="475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10491">
                <a:tc>
                  <a:txBody>
                    <a:bodyPr/>
                    <a:lstStyle/>
                    <a:p>
                      <a:pPr algn="just">
                        <a:spcAft>
                          <a:spcPts val="0"/>
                        </a:spcAft>
                      </a:pPr>
                      <a:r>
                        <a:rPr lang="zh-CN" sz="1200" kern="100">
                          <a:effectLst/>
                        </a:rPr>
                        <a:t>描述：</a:t>
                      </a:r>
                      <a:endParaRPr lang="zh-CN" sz="1200" kern="100">
                        <a:effectLst/>
                        <a:latin typeface="Times New Roman" panose="02020603050405020304" pitchFamily="18" charset="0"/>
                        <a:ea typeface="宋体" panose="02010600030101010101" pitchFamily="2" charset="-122"/>
                      </a:endParaRPr>
                    </a:p>
                  </a:txBody>
                  <a:tcPr marL="47528" marR="475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algn="just">
                        <a:spcAft>
                          <a:spcPts val="0"/>
                        </a:spcAft>
                      </a:pPr>
                      <a:r>
                        <a:rPr lang="zh-CN" sz="1200" kern="100">
                          <a:effectLst/>
                        </a:rPr>
                        <a:t>教师从内网或者外网访问公告管理系统，对新的课程公告进行添加</a:t>
                      </a:r>
                      <a:endParaRPr lang="zh-CN" sz="1200" kern="100">
                        <a:effectLst/>
                        <a:latin typeface="Times New Roman" panose="02020603050405020304" pitchFamily="18" charset="0"/>
                        <a:ea typeface="宋体" panose="02010600030101010101" pitchFamily="2" charset="-122"/>
                      </a:endParaRPr>
                    </a:p>
                  </a:txBody>
                  <a:tcPr marL="47528" marR="475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210491">
                <a:tc>
                  <a:txBody>
                    <a:bodyPr/>
                    <a:lstStyle/>
                    <a:p>
                      <a:pPr algn="just">
                        <a:spcAft>
                          <a:spcPts val="0"/>
                        </a:spcAft>
                      </a:pPr>
                      <a:r>
                        <a:rPr lang="zh-CN" sz="1200" kern="100">
                          <a:effectLst/>
                        </a:rPr>
                        <a:t>触发器：</a:t>
                      </a:r>
                      <a:endParaRPr lang="zh-CN" sz="1200" kern="100">
                        <a:effectLst/>
                        <a:latin typeface="Times New Roman" panose="02020603050405020304" pitchFamily="18" charset="0"/>
                        <a:ea typeface="宋体" panose="02010600030101010101" pitchFamily="2" charset="-122"/>
                      </a:endParaRPr>
                    </a:p>
                  </a:txBody>
                  <a:tcPr marL="47528" marR="475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algn="just">
                        <a:spcAft>
                          <a:spcPts val="0"/>
                        </a:spcAft>
                      </a:pPr>
                      <a:r>
                        <a:rPr lang="zh-CN" sz="1200" kern="100">
                          <a:effectLst/>
                        </a:rPr>
                        <a:t>教师表示要添加课程公告</a:t>
                      </a:r>
                      <a:endParaRPr lang="zh-CN" sz="1200" kern="100">
                        <a:effectLst/>
                        <a:latin typeface="Times New Roman" panose="02020603050405020304" pitchFamily="18" charset="0"/>
                        <a:ea typeface="宋体" panose="02010600030101010101" pitchFamily="2" charset="-122"/>
                      </a:endParaRPr>
                    </a:p>
                  </a:txBody>
                  <a:tcPr marL="47528" marR="475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r h="420982">
                <a:tc>
                  <a:txBody>
                    <a:bodyPr/>
                    <a:lstStyle/>
                    <a:p>
                      <a:pPr algn="just">
                        <a:spcAft>
                          <a:spcPts val="0"/>
                        </a:spcAft>
                      </a:pPr>
                      <a:r>
                        <a:rPr lang="zh-CN" sz="1200" kern="100">
                          <a:effectLst/>
                        </a:rPr>
                        <a:t>前置条件：</a:t>
                      </a:r>
                      <a:endParaRPr lang="zh-CN" sz="1200" kern="100">
                        <a:effectLst/>
                        <a:latin typeface="Times New Roman" panose="02020603050405020304" pitchFamily="18" charset="0"/>
                        <a:ea typeface="宋体" panose="02010600030101010101" pitchFamily="2" charset="-122"/>
                      </a:endParaRPr>
                    </a:p>
                  </a:txBody>
                  <a:tcPr marL="47528" marR="475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algn="just">
                        <a:spcAft>
                          <a:spcPts val="0"/>
                        </a:spcAft>
                      </a:pPr>
                      <a:r>
                        <a:rPr lang="en-US" sz="1200" kern="100">
                          <a:effectLst/>
                        </a:rPr>
                        <a:t>PRE-1</a:t>
                      </a:r>
                      <a:r>
                        <a:rPr lang="zh-CN" sz="1200" kern="100">
                          <a:effectLst/>
                        </a:rPr>
                        <a:t>：教师登录到教师管理系统</a:t>
                      </a:r>
                    </a:p>
                    <a:p>
                      <a:pPr algn="just">
                        <a:spcAft>
                          <a:spcPts val="0"/>
                        </a:spcAft>
                      </a:pPr>
                      <a:r>
                        <a:rPr lang="en-US" sz="1200" kern="100">
                          <a:effectLst/>
                        </a:rPr>
                        <a:t>PRE-2</a:t>
                      </a:r>
                      <a:r>
                        <a:rPr lang="zh-CN" sz="1200" kern="100">
                          <a:effectLst/>
                        </a:rPr>
                        <a:t>：教师进入公告发布界面</a:t>
                      </a:r>
                      <a:endParaRPr lang="zh-CN" sz="1200" kern="100">
                        <a:effectLst/>
                        <a:latin typeface="Times New Roman" panose="02020603050405020304" pitchFamily="18" charset="0"/>
                        <a:ea typeface="宋体" panose="02010600030101010101" pitchFamily="2" charset="-122"/>
                      </a:endParaRPr>
                    </a:p>
                  </a:txBody>
                  <a:tcPr marL="47528" marR="475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5"/>
                  </a:ext>
                </a:extLst>
              </a:tr>
              <a:tr h="420982">
                <a:tc>
                  <a:txBody>
                    <a:bodyPr/>
                    <a:lstStyle/>
                    <a:p>
                      <a:pPr algn="just">
                        <a:spcAft>
                          <a:spcPts val="0"/>
                        </a:spcAft>
                      </a:pPr>
                      <a:r>
                        <a:rPr lang="zh-CN" sz="1200" kern="100">
                          <a:effectLst/>
                        </a:rPr>
                        <a:t>后置条件：</a:t>
                      </a:r>
                      <a:endParaRPr lang="zh-CN" sz="1200" kern="100">
                        <a:effectLst/>
                        <a:latin typeface="Times New Roman" panose="02020603050405020304" pitchFamily="18" charset="0"/>
                        <a:ea typeface="宋体" panose="02010600030101010101" pitchFamily="2" charset="-122"/>
                      </a:endParaRPr>
                    </a:p>
                  </a:txBody>
                  <a:tcPr marL="47528" marR="475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algn="just">
                        <a:spcAft>
                          <a:spcPts val="0"/>
                        </a:spcAft>
                      </a:pPr>
                      <a:r>
                        <a:rPr lang="en-US" sz="1200" kern="100" dirty="0">
                          <a:effectLst/>
                        </a:rPr>
                        <a:t>POST-1</a:t>
                      </a:r>
                      <a:r>
                        <a:rPr lang="zh-CN" sz="1200" kern="100" dirty="0">
                          <a:effectLst/>
                        </a:rPr>
                        <a:t>：课程中心公告一栏有新的课程公告加入</a:t>
                      </a:r>
                    </a:p>
                    <a:p>
                      <a:pPr algn="just">
                        <a:spcAft>
                          <a:spcPts val="0"/>
                        </a:spcAft>
                      </a:pPr>
                      <a:r>
                        <a:rPr lang="en-US" sz="1200" kern="100" dirty="0">
                          <a:effectLst/>
                        </a:rPr>
                        <a:t>POST-2</a:t>
                      </a:r>
                      <a:r>
                        <a:rPr lang="zh-CN" sz="1200" kern="100" dirty="0">
                          <a:effectLst/>
                        </a:rPr>
                        <a:t>：更新了教师界面中课程公告的信息</a:t>
                      </a:r>
                      <a:endParaRPr lang="zh-CN" sz="1200" kern="100" dirty="0">
                        <a:effectLst/>
                        <a:latin typeface="Times New Roman" panose="02020603050405020304" pitchFamily="18" charset="0"/>
                        <a:ea typeface="宋体" panose="02010600030101010101" pitchFamily="2" charset="-122"/>
                      </a:endParaRPr>
                    </a:p>
                  </a:txBody>
                  <a:tcPr marL="47528" marR="475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6"/>
                  </a:ext>
                </a:extLst>
              </a:tr>
              <a:tr h="1473437">
                <a:tc>
                  <a:txBody>
                    <a:bodyPr/>
                    <a:lstStyle/>
                    <a:p>
                      <a:pPr algn="just">
                        <a:spcAft>
                          <a:spcPts val="0"/>
                        </a:spcAft>
                      </a:pPr>
                      <a:r>
                        <a:rPr lang="zh-CN" sz="1200" kern="100">
                          <a:effectLst/>
                        </a:rPr>
                        <a:t>一般性流程：</a:t>
                      </a:r>
                      <a:endParaRPr lang="zh-CN" sz="1200" kern="100">
                        <a:effectLst/>
                        <a:latin typeface="Times New Roman" panose="02020603050405020304" pitchFamily="18" charset="0"/>
                        <a:ea typeface="宋体" panose="02010600030101010101" pitchFamily="2" charset="-122"/>
                      </a:endParaRPr>
                    </a:p>
                  </a:txBody>
                  <a:tcPr marL="47528" marR="475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algn="just">
                        <a:spcAft>
                          <a:spcPts val="0"/>
                        </a:spcAft>
                      </a:pPr>
                      <a:r>
                        <a:rPr lang="en-US" sz="1200" kern="100" dirty="0">
                          <a:effectLst/>
                        </a:rPr>
                        <a:t>1.0</a:t>
                      </a:r>
                      <a:r>
                        <a:rPr lang="zh-CN" sz="1200" kern="100" dirty="0">
                          <a:effectLst/>
                        </a:rPr>
                        <a:t>添加公告</a:t>
                      </a:r>
                    </a:p>
                    <a:p>
                      <a:pPr marL="342900" lvl="0" indent="-342900" algn="just">
                        <a:spcAft>
                          <a:spcPts val="0"/>
                        </a:spcAft>
                        <a:buFont typeface="+mj-lt"/>
                        <a:buAutoNum type="arabicPeriod"/>
                        <a:tabLst>
                          <a:tab pos="198120" algn="l"/>
                        </a:tabLst>
                      </a:pPr>
                      <a:r>
                        <a:rPr lang="zh-CN" sz="1200" kern="100" dirty="0">
                          <a:effectLst/>
                        </a:rPr>
                        <a:t>在教师界面中，教师选择发布公告</a:t>
                      </a:r>
                    </a:p>
                    <a:p>
                      <a:pPr marL="342900" lvl="0" indent="-342900" algn="just">
                        <a:spcAft>
                          <a:spcPts val="0"/>
                        </a:spcAft>
                        <a:buFont typeface="+mj-lt"/>
                        <a:buAutoNum type="arabicPeriod"/>
                        <a:tabLst>
                          <a:tab pos="198120" algn="l"/>
                        </a:tabLst>
                      </a:pPr>
                      <a:r>
                        <a:rPr lang="zh-CN" sz="1200" kern="100" dirty="0">
                          <a:effectLst/>
                        </a:rPr>
                        <a:t>教师在发布公告界面中，填写公告的标题</a:t>
                      </a:r>
                    </a:p>
                    <a:p>
                      <a:pPr marL="342900" lvl="0" indent="-342900" algn="just">
                        <a:spcAft>
                          <a:spcPts val="0"/>
                        </a:spcAft>
                        <a:buFont typeface="+mj-lt"/>
                        <a:buAutoNum type="arabicPeriod"/>
                        <a:tabLst>
                          <a:tab pos="198120" algn="l"/>
                        </a:tabLst>
                      </a:pPr>
                      <a:r>
                        <a:rPr lang="zh-CN" sz="1200" kern="100" dirty="0">
                          <a:effectLst/>
                        </a:rPr>
                        <a:t>教师在发布公告界面中，填写公告的内容</a:t>
                      </a:r>
                    </a:p>
                    <a:p>
                      <a:pPr marL="342900" lvl="0" indent="-342900" algn="just">
                        <a:spcAft>
                          <a:spcPts val="0"/>
                        </a:spcAft>
                        <a:buFont typeface="+mj-lt"/>
                        <a:buAutoNum type="arabicPeriod"/>
                        <a:tabLst>
                          <a:tab pos="198120" algn="l"/>
                        </a:tabLst>
                      </a:pPr>
                      <a:r>
                        <a:rPr lang="zh-CN" sz="1200" kern="100" dirty="0">
                          <a:effectLst/>
                        </a:rPr>
                        <a:t>对公告的标题内容进行字体大小及类型的修改</a:t>
                      </a:r>
                    </a:p>
                    <a:p>
                      <a:pPr marL="342900" lvl="0" indent="-342900" algn="just">
                        <a:spcAft>
                          <a:spcPts val="0"/>
                        </a:spcAft>
                        <a:buFont typeface="+mj-lt"/>
                        <a:buAutoNum type="arabicPeriod"/>
                        <a:tabLst>
                          <a:tab pos="198120" algn="l"/>
                        </a:tabLst>
                      </a:pPr>
                      <a:r>
                        <a:rPr lang="zh-CN" sz="1200" kern="100" dirty="0">
                          <a:effectLst/>
                        </a:rPr>
                        <a:t>设置公告的发布时间及发布人</a:t>
                      </a:r>
                    </a:p>
                    <a:p>
                      <a:pPr marL="342900" lvl="0" indent="-342900" algn="just">
                        <a:spcAft>
                          <a:spcPts val="0"/>
                        </a:spcAft>
                        <a:buFont typeface="+mj-lt"/>
                        <a:buAutoNum type="arabicPeriod"/>
                        <a:tabLst>
                          <a:tab pos="198120" algn="l"/>
                        </a:tabLst>
                      </a:pPr>
                      <a:r>
                        <a:rPr lang="zh-CN" sz="1200" kern="100" dirty="0">
                          <a:effectLst/>
                        </a:rPr>
                        <a:t>添加公告成功</a:t>
                      </a:r>
                      <a:endParaRPr lang="zh-CN" sz="1200" kern="100" dirty="0">
                        <a:effectLst/>
                        <a:latin typeface="Times New Roman" panose="02020603050405020304" pitchFamily="18" charset="0"/>
                        <a:ea typeface="宋体" panose="02010600030101010101" pitchFamily="2" charset="-122"/>
                      </a:endParaRPr>
                    </a:p>
                  </a:txBody>
                  <a:tcPr marL="47528" marR="475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7"/>
                  </a:ext>
                </a:extLst>
              </a:tr>
              <a:tr h="420982">
                <a:tc>
                  <a:txBody>
                    <a:bodyPr/>
                    <a:lstStyle/>
                    <a:p>
                      <a:pPr algn="just">
                        <a:spcAft>
                          <a:spcPts val="0"/>
                        </a:spcAft>
                      </a:pPr>
                      <a:r>
                        <a:rPr lang="zh-CN" sz="1200" kern="100">
                          <a:effectLst/>
                        </a:rPr>
                        <a:t>选择性流程：</a:t>
                      </a:r>
                      <a:endParaRPr lang="zh-CN" sz="1200" kern="100">
                        <a:effectLst/>
                        <a:latin typeface="Times New Roman" panose="02020603050405020304" pitchFamily="18" charset="0"/>
                        <a:ea typeface="宋体" panose="02010600030101010101" pitchFamily="2" charset="-122"/>
                      </a:endParaRPr>
                    </a:p>
                  </a:txBody>
                  <a:tcPr marL="47528" marR="475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algn="just">
                        <a:spcAft>
                          <a:spcPts val="0"/>
                        </a:spcAft>
                      </a:pPr>
                      <a:r>
                        <a:rPr lang="en-US" sz="1200" kern="100" dirty="0">
                          <a:effectLst/>
                        </a:rPr>
                        <a:t>1.0 </a:t>
                      </a:r>
                      <a:r>
                        <a:rPr lang="zh-CN" sz="1200" kern="100" dirty="0">
                          <a:effectLst/>
                        </a:rPr>
                        <a:t>置顶操作</a:t>
                      </a:r>
                    </a:p>
                    <a:p>
                      <a:pPr marL="342900" lvl="0" indent="-342900" algn="just">
                        <a:spcAft>
                          <a:spcPts val="0"/>
                        </a:spcAft>
                        <a:buFont typeface="+mj-lt"/>
                        <a:buAutoNum type="arabicPeriod"/>
                      </a:pPr>
                      <a:r>
                        <a:rPr lang="en-US" sz="1200" kern="100" dirty="0">
                          <a:effectLst/>
                        </a:rPr>
                        <a:t> </a:t>
                      </a:r>
                      <a:r>
                        <a:rPr lang="zh-CN" sz="1200" kern="100" dirty="0">
                          <a:effectLst/>
                        </a:rPr>
                        <a:t>在发布公告的同时可以选择公告在公告发布时置顶</a:t>
                      </a:r>
                      <a:endParaRPr lang="zh-CN" sz="1200" kern="100" dirty="0">
                        <a:effectLst/>
                        <a:latin typeface="Times New Roman" panose="02020603050405020304" pitchFamily="18" charset="0"/>
                        <a:ea typeface="宋体" panose="02010600030101010101" pitchFamily="2" charset="-122"/>
                      </a:endParaRPr>
                    </a:p>
                  </a:txBody>
                  <a:tcPr marL="47528" marR="475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8"/>
                  </a:ext>
                </a:extLst>
              </a:tr>
              <a:tr h="1894419">
                <a:tc>
                  <a:txBody>
                    <a:bodyPr/>
                    <a:lstStyle/>
                    <a:p>
                      <a:pPr algn="just">
                        <a:spcAft>
                          <a:spcPts val="0"/>
                        </a:spcAft>
                      </a:pPr>
                      <a:r>
                        <a:rPr lang="zh-CN" sz="1200" kern="100">
                          <a:effectLst/>
                        </a:rPr>
                        <a:t>异常：</a:t>
                      </a:r>
                      <a:endParaRPr lang="zh-CN" sz="1200" kern="100">
                        <a:effectLst/>
                        <a:latin typeface="Times New Roman" panose="02020603050405020304" pitchFamily="18" charset="0"/>
                        <a:ea typeface="宋体" panose="02010600030101010101" pitchFamily="2" charset="-122"/>
                      </a:endParaRPr>
                    </a:p>
                  </a:txBody>
                  <a:tcPr marL="47528" marR="475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algn="just">
                        <a:spcAft>
                          <a:spcPts val="0"/>
                        </a:spcAft>
                      </a:pPr>
                      <a:r>
                        <a:rPr lang="en-US" sz="1200" kern="100" dirty="0">
                          <a:effectLst/>
                        </a:rPr>
                        <a:t>1.0 E1</a:t>
                      </a:r>
                      <a:r>
                        <a:rPr lang="zh-CN" sz="1200" kern="100" dirty="0">
                          <a:effectLst/>
                        </a:rPr>
                        <a:t>添加的公告标题在原有的公告中已经存在</a:t>
                      </a:r>
                    </a:p>
                    <a:p>
                      <a:pPr algn="just">
                        <a:spcAft>
                          <a:spcPts val="0"/>
                        </a:spcAft>
                      </a:pPr>
                      <a:r>
                        <a:rPr lang="en-US" sz="1200" kern="100" dirty="0">
                          <a:effectLst/>
                        </a:rPr>
                        <a:t>1.</a:t>
                      </a:r>
                      <a:r>
                        <a:rPr lang="zh-CN" sz="1200" kern="100" dirty="0">
                          <a:effectLst/>
                        </a:rPr>
                        <a:t>系统告知教师此公告在原有公告中已经存在</a:t>
                      </a:r>
                    </a:p>
                    <a:p>
                      <a:pPr algn="just">
                        <a:spcAft>
                          <a:spcPts val="0"/>
                        </a:spcAft>
                      </a:pPr>
                      <a:r>
                        <a:rPr lang="en-US" sz="1200" kern="100" dirty="0">
                          <a:effectLst/>
                        </a:rPr>
                        <a:t>2a.</a:t>
                      </a:r>
                      <a:r>
                        <a:rPr lang="zh-CN" sz="1200" kern="100" dirty="0">
                          <a:effectLst/>
                        </a:rPr>
                        <a:t>如果教师重新更改公告标题，系统重新开始用例</a:t>
                      </a:r>
                    </a:p>
                    <a:p>
                      <a:pPr algn="just">
                        <a:spcAft>
                          <a:spcPts val="0"/>
                        </a:spcAft>
                      </a:pPr>
                      <a:r>
                        <a:rPr lang="en-US" sz="1200" kern="100" dirty="0">
                          <a:effectLst/>
                        </a:rPr>
                        <a:t>2b.</a:t>
                      </a:r>
                      <a:r>
                        <a:rPr lang="zh-CN" sz="1200" kern="100" dirty="0">
                          <a:effectLst/>
                        </a:rPr>
                        <a:t>否则教师无法发出此公告</a:t>
                      </a:r>
                    </a:p>
                    <a:p>
                      <a:pPr algn="just">
                        <a:spcAft>
                          <a:spcPts val="0"/>
                        </a:spcAft>
                      </a:pPr>
                      <a:r>
                        <a:rPr lang="en-US" sz="1200" kern="100" dirty="0">
                          <a:effectLst/>
                        </a:rPr>
                        <a:t> </a:t>
                      </a:r>
                      <a:endParaRPr lang="zh-CN" sz="1200" kern="100" dirty="0">
                        <a:effectLst/>
                      </a:endParaRPr>
                    </a:p>
                    <a:p>
                      <a:pPr algn="just">
                        <a:spcAft>
                          <a:spcPts val="0"/>
                        </a:spcAft>
                      </a:pPr>
                      <a:r>
                        <a:rPr lang="en-US" sz="1200" kern="100" dirty="0">
                          <a:effectLst/>
                        </a:rPr>
                        <a:t>1.0 E2 </a:t>
                      </a:r>
                      <a:r>
                        <a:rPr lang="zh-CN" sz="1200" kern="100" dirty="0">
                          <a:effectLst/>
                        </a:rPr>
                        <a:t>公告内容或者公告标题为空</a:t>
                      </a:r>
                    </a:p>
                    <a:p>
                      <a:pPr algn="just">
                        <a:spcAft>
                          <a:spcPts val="0"/>
                        </a:spcAft>
                      </a:pPr>
                      <a:r>
                        <a:rPr lang="en-US" sz="1200" kern="100" dirty="0">
                          <a:effectLst/>
                        </a:rPr>
                        <a:t>1.</a:t>
                      </a:r>
                      <a:r>
                        <a:rPr lang="zh-CN" sz="1200" kern="100" dirty="0">
                          <a:effectLst/>
                        </a:rPr>
                        <a:t>系统告知教师添加新的公告内容或公告标题为空</a:t>
                      </a:r>
                    </a:p>
                    <a:p>
                      <a:pPr algn="just">
                        <a:spcAft>
                          <a:spcPts val="0"/>
                        </a:spcAft>
                      </a:pPr>
                      <a:r>
                        <a:rPr lang="en-US" sz="1200" kern="100" dirty="0">
                          <a:effectLst/>
                        </a:rPr>
                        <a:t>2a.</a:t>
                      </a:r>
                      <a:r>
                        <a:rPr lang="zh-CN" sz="1200" kern="100" dirty="0">
                          <a:effectLst/>
                        </a:rPr>
                        <a:t>如果教师重新填写公告标题或者公告内容，系统重新开始用例</a:t>
                      </a:r>
                    </a:p>
                    <a:p>
                      <a:pPr algn="just">
                        <a:spcAft>
                          <a:spcPts val="0"/>
                        </a:spcAft>
                      </a:pPr>
                      <a:r>
                        <a:rPr lang="en-US" sz="1200" kern="100" dirty="0">
                          <a:effectLst/>
                        </a:rPr>
                        <a:t>2b.</a:t>
                      </a:r>
                      <a:r>
                        <a:rPr lang="zh-CN" sz="1200" kern="100" dirty="0">
                          <a:effectLst/>
                        </a:rPr>
                        <a:t>否则教师无法发出此公告</a:t>
                      </a:r>
                      <a:endParaRPr lang="zh-CN" sz="1200" kern="100" dirty="0">
                        <a:effectLst/>
                        <a:latin typeface="Times New Roman" panose="02020603050405020304" pitchFamily="18" charset="0"/>
                        <a:ea typeface="宋体" panose="02010600030101010101" pitchFamily="2" charset="-122"/>
                      </a:endParaRPr>
                    </a:p>
                  </a:txBody>
                  <a:tcPr marL="47528" marR="475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9"/>
                  </a:ext>
                </a:extLst>
              </a:tr>
              <a:tr h="210491">
                <a:tc>
                  <a:txBody>
                    <a:bodyPr/>
                    <a:lstStyle/>
                    <a:p>
                      <a:pPr algn="just">
                        <a:spcAft>
                          <a:spcPts val="0"/>
                        </a:spcAft>
                      </a:pPr>
                      <a:r>
                        <a:rPr lang="zh-CN" sz="1200" kern="100">
                          <a:effectLst/>
                        </a:rPr>
                        <a:t>优先级：</a:t>
                      </a:r>
                      <a:endParaRPr lang="zh-CN" sz="1200" kern="100">
                        <a:effectLst/>
                        <a:latin typeface="Times New Roman" panose="02020603050405020304" pitchFamily="18" charset="0"/>
                        <a:ea typeface="宋体" panose="02010600030101010101" pitchFamily="2" charset="-122"/>
                      </a:endParaRPr>
                    </a:p>
                  </a:txBody>
                  <a:tcPr marL="47528" marR="475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algn="just">
                        <a:spcAft>
                          <a:spcPts val="0"/>
                        </a:spcAft>
                      </a:pPr>
                      <a:r>
                        <a:rPr lang="zh-CN" sz="1200" kern="100">
                          <a:effectLst/>
                        </a:rPr>
                        <a:t>高</a:t>
                      </a:r>
                      <a:endParaRPr lang="zh-CN" sz="1200" kern="100">
                        <a:effectLst/>
                        <a:latin typeface="Times New Roman" panose="02020603050405020304" pitchFamily="18" charset="0"/>
                        <a:ea typeface="宋体" panose="02010600030101010101" pitchFamily="2" charset="-122"/>
                      </a:endParaRPr>
                    </a:p>
                  </a:txBody>
                  <a:tcPr marL="47528" marR="475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10"/>
                  </a:ext>
                </a:extLst>
              </a:tr>
              <a:tr h="255282">
                <a:tc>
                  <a:txBody>
                    <a:bodyPr/>
                    <a:lstStyle/>
                    <a:p>
                      <a:pPr algn="just">
                        <a:spcAft>
                          <a:spcPts val="0"/>
                        </a:spcAft>
                      </a:pPr>
                      <a:r>
                        <a:rPr lang="zh-CN" sz="1200" kern="100">
                          <a:effectLst/>
                        </a:rPr>
                        <a:t>使用频率：</a:t>
                      </a:r>
                      <a:endParaRPr lang="zh-CN" sz="1200" kern="100">
                        <a:effectLst/>
                        <a:latin typeface="Times New Roman" panose="02020603050405020304" pitchFamily="18" charset="0"/>
                        <a:ea typeface="宋体" panose="02010600030101010101" pitchFamily="2" charset="-122"/>
                      </a:endParaRPr>
                    </a:p>
                  </a:txBody>
                  <a:tcPr marL="47528" marR="475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algn="just">
                        <a:spcAft>
                          <a:spcPts val="0"/>
                        </a:spcAft>
                      </a:pPr>
                      <a:r>
                        <a:rPr lang="zh-CN" sz="1200" kern="100">
                          <a:effectLst/>
                        </a:rPr>
                        <a:t>平均每</a:t>
                      </a:r>
                      <a:r>
                        <a:rPr lang="en-US" sz="1200" kern="100">
                          <a:effectLst/>
                        </a:rPr>
                        <a:t>2</a:t>
                      </a:r>
                      <a:r>
                        <a:rPr lang="zh-CN" sz="1200" kern="100">
                          <a:effectLst/>
                        </a:rPr>
                        <a:t>天使用一次。本用例的试用高峰期在当时时间的上午</a:t>
                      </a:r>
                      <a:r>
                        <a:rPr lang="en-US" sz="1200" kern="100">
                          <a:effectLst/>
                        </a:rPr>
                        <a:t>10</a:t>
                      </a:r>
                      <a:r>
                        <a:rPr lang="zh-CN" sz="1200" kern="100">
                          <a:effectLst/>
                        </a:rPr>
                        <a:t>：</a:t>
                      </a:r>
                      <a:r>
                        <a:rPr lang="en-US" sz="1200" kern="100">
                          <a:effectLst/>
                        </a:rPr>
                        <a:t>00</a:t>
                      </a:r>
                      <a:r>
                        <a:rPr lang="zh-CN" sz="1200" kern="100">
                          <a:effectLst/>
                        </a:rPr>
                        <a:t>和下午</a:t>
                      </a:r>
                      <a:r>
                        <a:rPr lang="en-US" sz="1200" kern="100">
                          <a:effectLst/>
                        </a:rPr>
                        <a:t>3:00</a:t>
                      </a:r>
                      <a:endParaRPr lang="zh-CN" sz="1200" kern="100">
                        <a:effectLst/>
                        <a:latin typeface="Times New Roman" panose="02020603050405020304" pitchFamily="18" charset="0"/>
                        <a:ea typeface="宋体" panose="02010600030101010101" pitchFamily="2" charset="-122"/>
                      </a:endParaRPr>
                    </a:p>
                  </a:txBody>
                  <a:tcPr marL="47528" marR="475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11"/>
                  </a:ext>
                </a:extLst>
              </a:tr>
              <a:tr h="420982">
                <a:tc>
                  <a:txBody>
                    <a:bodyPr/>
                    <a:lstStyle/>
                    <a:p>
                      <a:pPr algn="just">
                        <a:spcAft>
                          <a:spcPts val="0"/>
                        </a:spcAft>
                      </a:pPr>
                      <a:r>
                        <a:rPr lang="zh-CN" sz="1200" kern="100">
                          <a:effectLst/>
                        </a:rPr>
                        <a:t>其他信息：</a:t>
                      </a:r>
                      <a:endParaRPr lang="zh-CN" sz="1200" kern="100">
                        <a:effectLst/>
                        <a:latin typeface="Times New Roman" panose="02020603050405020304" pitchFamily="18" charset="0"/>
                        <a:ea typeface="宋体" panose="02010600030101010101" pitchFamily="2" charset="-122"/>
                      </a:endParaRPr>
                    </a:p>
                  </a:txBody>
                  <a:tcPr marL="47528" marR="475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342900" lvl="0" indent="-342900" algn="just">
                        <a:spcAft>
                          <a:spcPts val="0"/>
                        </a:spcAft>
                        <a:buFont typeface="+mj-lt"/>
                        <a:buAutoNum type="arabicPeriod"/>
                      </a:pPr>
                      <a:r>
                        <a:rPr lang="zh-CN" sz="1200" kern="100" dirty="0">
                          <a:effectLst/>
                        </a:rPr>
                        <a:t>教师在确认公告发布之前，可以在任何时间取消公告发布流程。</a:t>
                      </a:r>
                    </a:p>
                    <a:p>
                      <a:pPr marL="342900" lvl="0" indent="-342900" algn="just">
                        <a:spcAft>
                          <a:spcPts val="0"/>
                        </a:spcAft>
                        <a:buFont typeface="+mj-lt"/>
                        <a:buAutoNum type="arabicPeriod"/>
                      </a:pPr>
                      <a:r>
                        <a:rPr lang="zh-CN" sz="1200" kern="100" dirty="0">
                          <a:effectLst/>
                        </a:rPr>
                        <a:t>教师可以查看所有的公告信息</a:t>
                      </a:r>
                      <a:endParaRPr lang="zh-CN" sz="1200" kern="100" dirty="0">
                        <a:effectLst/>
                        <a:latin typeface="Times New Roman" panose="02020603050405020304" pitchFamily="18" charset="0"/>
                        <a:ea typeface="宋体" panose="02010600030101010101" pitchFamily="2" charset="-122"/>
                      </a:endParaRPr>
                    </a:p>
                  </a:txBody>
                  <a:tcPr marL="47528" marR="475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12"/>
                  </a:ext>
                </a:extLst>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323851" y="349803"/>
          <a:ext cx="9744076" cy="6158394"/>
        </p:xfrm>
        <a:graphic>
          <a:graphicData uri="http://schemas.openxmlformats.org/drawingml/2006/table">
            <a:tbl>
              <a:tblPr>
                <a:tableStyleId>{5C22544A-7EE6-4342-B048-85BDC9FD1C3A}</a:tableStyleId>
              </a:tblPr>
              <a:tblGrid>
                <a:gridCol w="1569892">
                  <a:extLst>
                    <a:ext uri="{9D8B030D-6E8A-4147-A177-3AD203B41FA5}">
                      <a16:colId xmlns:a16="http://schemas.microsoft.com/office/drawing/2014/main" val="20000"/>
                    </a:ext>
                  </a:extLst>
                </a:gridCol>
                <a:gridCol w="2656124">
                  <a:extLst>
                    <a:ext uri="{9D8B030D-6E8A-4147-A177-3AD203B41FA5}">
                      <a16:colId xmlns:a16="http://schemas.microsoft.com/office/drawing/2014/main" val="20001"/>
                    </a:ext>
                  </a:extLst>
                </a:gridCol>
                <a:gridCol w="2759030">
                  <a:extLst>
                    <a:ext uri="{9D8B030D-6E8A-4147-A177-3AD203B41FA5}">
                      <a16:colId xmlns:a16="http://schemas.microsoft.com/office/drawing/2014/main" val="20002"/>
                    </a:ext>
                  </a:extLst>
                </a:gridCol>
                <a:gridCol w="2759030">
                  <a:extLst>
                    <a:ext uri="{9D8B030D-6E8A-4147-A177-3AD203B41FA5}">
                      <a16:colId xmlns:a16="http://schemas.microsoft.com/office/drawing/2014/main" val="20003"/>
                    </a:ext>
                  </a:extLst>
                </a:gridCol>
              </a:tblGrid>
              <a:tr h="198837">
                <a:tc>
                  <a:txBody>
                    <a:bodyPr/>
                    <a:lstStyle/>
                    <a:p>
                      <a:pPr algn="just">
                        <a:spcAft>
                          <a:spcPts val="0"/>
                        </a:spcAft>
                      </a:pPr>
                      <a:r>
                        <a:rPr lang="en-US" sz="1400" kern="100">
                          <a:effectLst/>
                        </a:rPr>
                        <a:t>ID</a:t>
                      </a:r>
                      <a:r>
                        <a:rPr lang="zh-CN" sz="1400" kern="100">
                          <a:effectLst/>
                        </a:rPr>
                        <a:t>和名称：</a:t>
                      </a:r>
                      <a:endParaRPr lang="zh-CN" sz="1400" kern="10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just">
                        <a:spcAft>
                          <a:spcPts val="0"/>
                        </a:spcAft>
                      </a:pPr>
                      <a:r>
                        <a:rPr lang="en-US" sz="1400" kern="100">
                          <a:effectLst/>
                        </a:rPr>
                        <a:t>UC-2</a:t>
                      </a:r>
                      <a:r>
                        <a:rPr lang="zh-CN" sz="1400" kern="100">
                          <a:effectLst/>
                        </a:rPr>
                        <a:t>：修改课程公告</a:t>
                      </a:r>
                      <a:endParaRPr lang="zh-CN" sz="1400" kern="10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198837">
                <a:tc>
                  <a:txBody>
                    <a:bodyPr/>
                    <a:lstStyle/>
                    <a:p>
                      <a:pPr algn="just">
                        <a:spcAft>
                          <a:spcPts val="0"/>
                        </a:spcAft>
                      </a:pPr>
                      <a:r>
                        <a:rPr lang="zh-CN" sz="1400" kern="100">
                          <a:effectLst/>
                        </a:rPr>
                        <a:t>创建人：</a:t>
                      </a:r>
                      <a:endParaRPr lang="zh-CN" sz="1400" kern="10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zh-CN" sz="1400" kern="100">
                          <a:effectLst/>
                        </a:rPr>
                        <a:t>陈婧唯</a:t>
                      </a:r>
                      <a:endParaRPr lang="zh-CN" sz="1400" kern="10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zh-CN" sz="1400" kern="100">
                          <a:effectLst/>
                        </a:rPr>
                        <a:t>创建日期：</a:t>
                      </a:r>
                      <a:endParaRPr lang="zh-CN" sz="1400" kern="10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en-US" sz="1400" kern="100">
                          <a:effectLst/>
                        </a:rPr>
                        <a:t>2018/12/31</a:t>
                      </a:r>
                      <a:endParaRPr lang="zh-CN" sz="1400" kern="10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98837">
                <a:tc>
                  <a:txBody>
                    <a:bodyPr/>
                    <a:lstStyle/>
                    <a:p>
                      <a:pPr algn="just">
                        <a:spcAft>
                          <a:spcPts val="0"/>
                        </a:spcAft>
                      </a:pPr>
                      <a:r>
                        <a:rPr lang="zh-CN" sz="1400" kern="100">
                          <a:effectLst/>
                        </a:rPr>
                        <a:t>主要操作者：</a:t>
                      </a:r>
                      <a:endParaRPr lang="zh-CN" sz="1400" kern="10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zh-CN" sz="1400" kern="100">
                          <a:effectLst/>
                        </a:rPr>
                        <a:t>教师</a:t>
                      </a:r>
                      <a:endParaRPr lang="zh-CN" sz="1400" kern="10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zh-CN" sz="1400" kern="100">
                          <a:effectLst/>
                        </a:rPr>
                        <a:t>次要操作者：</a:t>
                      </a:r>
                      <a:endParaRPr lang="zh-CN" sz="1400" kern="10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zh-CN" sz="1400" kern="100">
                          <a:effectLst/>
                        </a:rPr>
                        <a:t>课程公告管理系统</a:t>
                      </a:r>
                      <a:endParaRPr lang="zh-CN" sz="1400" kern="10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198837">
                <a:tc>
                  <a:txBody>
                    <a:bodyPr/>
                    <a:lstStyle/>
                    <a:p>
                      <a:pPr algn="just">
                        <a:spcAft>
                          <a:spcPts val="0"/>
                        </a:spcAft>
                      </a:pPr>
                      <a:r>
                        <a:rPr lang="zh-CN" sz="1400" kern="100">
                          <a:effectLst/>
                        </a:rPr>
                        <a:t>描述：</a:t>
                      </a:r>
                      <a:endParaRPr lang="zh-CN" sz="1400" kern="10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just">
                        <a:spcAft>
                          <a:spcPts val="0"/>
                        </a:spcAft>
                      </a:pPr>
                      <a:r>
                        <a:rPr lang="zh-CN" sz="1400" kern="100">
                          <a:effectLst/>
                        </a:rPr>
                        <a:t>教师从内网或者外网访问公告管理系统，对原有的课程公告进行更改</a:t>
                      </a:r>
                      <a:endParaRPr lang="zh-CN" sz="1400" kern="10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198837">
                <a:tc>
                  <a:txBody>
                    <a:bodyPr/>
                    <a:lstStyle/>
                    <a:p>
                      <a:pPr algn="just">
                        <a:spcAft>
                          <a:spcPts val="0"/>
                        </a:spcAft>
                      </a:pPr>
                      <a:r>
                        <a:rPr lang="zh-CN" sz="1400" kern="100">
                          <a:effectLst/>
                        </a:rPr>
                        <a:t>触发器：</a:t>
                      </a:r>
                      <a:endParaRPr lang="zh-CN" sz="1400" kern="10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just">
                        <a:spcAft>
                          <a:spcPts val="0"/>
                        </a:spcAft>
                      </a:pPr>
                      <a:r>
                        <a:rPr lang="zh-CN" sz="1400" kern="100">
                          <a:effectLst/>
                        </a:rPr>
                        <a:t>教师表示要更改课程公告</a:t>
                      </a:r>
                      <a:endParaRPr lang="zh-CN" sz="1400" kern="10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r h="397674">
                <a:tc>
                  <a:txBody>
                    <a:bodyPr/>
                    <a:lstStyle/>
                    <a:p>
                      <a:pPr algn="just">
                        <a:spcAft>
                          <a:spcPts val="0"/>
                        </a:spcAft>
                      </a:pPr>
                      <a:r>
                        <a:rPr lang="zh-CN" sz="1400" kern="100">
                          <a:effectLst/>
                        </a:rPr>
                        <a:t>前置条件：</a:t>
                      </a:r>
                      <a:endParaRPr lang="zh-CN" sz="1400" kern="10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just">
                        <a:spcAft>
                          <a:spcPts val="0"/>
                        </a:spcAft>
                      </a:pPr>
                      <a:r>
                        <a:rPr lang="en-US" sz="1400" kern="100">
                          <a:effectLst/>
                        </a:rPr>
                        <a:t>PRE-1</a:t>
                      </a:r>
                      <a:r>
                        <a:rPr lang="zh-CN" sz="1400" kern="100">
                          <a:effectLst/>
                        </a:rPr>
                        <a:t>：教师登录到教师管理系统</a:t>
                      </a:r>
                    </a:p>
                    <a:p>
                      <a:pPr algn="just">
                        <a:spcAft>
                          <a:spcPts val="0"/>
                        </a:spcAft>
                      </a:pPr>
                      <a:r>
                        <a:rPr lang="en-US" sz="1400" kern="100">
                          <a:effectLst/>
                        </a:rPr>
                        <a:t>PRE-2</a:t>
                      </a:r>
                      <a:r>
                        <a:rPr lang="zh-CN" sz="1400" kern="100">
                          <a:effectLst/>
                        </a:rPr>
                        <a:t>：教师进入公告更改界面</a:t>
                      </a:r>
                      <a:endParaRPr lang="zh-CN" sz="1400" kern="10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5"/>
                  </a:ext>
                </a:extLst>
              </a:tr>
              <a:tr h="397674">
                <a:tc>
                  <a:txBody>
                    <a:bodyPr/>
                    <a:lstStyle/>
                    <a:p>
                      <a:pPr algn="just">
                        <a:spcAft>
                          <a:spcPts val="0"/>
                        </a:spcAft>
                      </a:pPr>
                      <a:r>
                        <a:rPr lang="zh-CN" sz="1400" kern="100">
                          <a:effectLst/>
                        </a:rPr>
                        <a:t>后置条件：</a:t>
                      </a:r>
                      <a:endParaRPr lang="zh-CN" sz="1400" kern="10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just">
                        <a:spcAft>
                          <a:spcPts val="0"/>
                        </a:spcAft>
                      </a:pPr>
                      <a:r>
                        <a:rPr lang="en-US" sz="1400" kern="100">
                          <a:effectLst/>
                        </a:rPr>
                        <a:t>POST-1</a:t>
                      </a:r>
                      <a:r>
                        <a:rPr lang="zh-CN" sz="1400" kern="100">
                          <a:effectLst/>
                        </a:rPr>
                        <a:t>：课程中心公告一栏有原有的公告进行了修改</a:t>
                      </a:r>
                    </a:p>
                    <a:p>
                      <a:pPr algn="just">
                        <a:spcAft>
                          <a:spcPts val="0"/>
                        </a:spcAft>
                      </a:pPr>
                      <a:r>
                        <a:rPr lang="en-US" sz="1400" kern="100">
                          <a:effectLst/>
                        </a:rPr>
                        <a:t>POST-2</a:t>
                      </a:r>
                      <a:r>
                        <a:rPr lang="zh-CN" sz="1400" kern="100">
                          <a:effectLst/>
                        </a:rPr>
                        <a:t>：更新了教师界面中课程公告的信息</a:t>
                      </a:r>
                      <a:endParaRPr lang="zh-CN" sz="1400" kern="10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6"/>
                  </a:ext>
                </a:extLst>
              </a:tr>
              <a:tr h="994186">
                <a:tc>
                  <a:txBody>
                    <a:bodyPr/>
                    <a:lstStyle/>
                    <a:p>
                      <a:pPr algn="just">
                        <a:spcAft>
                          <a:spcPts val="0"/>
                        </a:spcAft>
                      </a:pPr>
                      <a:r>
                        <a:rPr lang="zh-CN" sz="1400" kern="100">
                          <a:effectLst/>
                        </a:rPr>
                        <a:t>一般性流程：</a:t>
                      </a:r>
                      <a:endParaRPr lang="zh-CN" sz="1400" kern="10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just">
                        <a:spcAft>
                          <a:spcPts val="0"/>
                        </a:spcAft>
                      </a:pPr>
                      <a:r>
                        <a:rPr lang="en-US" sz="1400" kern="100">
                          <a:effectLst/>
                        </a:rPr>
                        <a:t>1.0</a:t>
                      </a:r>
                      <a:r>
                        <a:rPr lang="zh-CN" sz="1400" kern="100">
                          <a:effectLst/>
                        </a:rPr>
                        <a:t>更改公告</a:t>
                      </a:r>
                    </a:p>
                    <a:p>
                      <a:pPr marL="342900" lvl="0" indent="-342900" algn="just">
                        <a:spcAft>
                          <a:spcPts val="0"/>
                        </a:spcAft>
                        <a:buFont typeface="+mj-lt"/>
                        <a:buAutoNum type="arabicPeriod"/>
                      </a:pPr>
                      <a:r>
                        <a:rPr lang="zh-CN" sz="1400" kern="100">
                          <a:effectLst/>
                        </a:rPr>
                        <a:t>在教师界面中选择公告编辑，进入编辑公告界面</a:t>
                      </a:r>
                    </a:p>
                    <a:p>
                      <a:pPr marL="342900" lvl="0" indent="-342900" algn="just">
                        <a:spcAft>
                          <a:spcPts val="0"/>
                        </a:spcAft>
                        <a:buFont typeface="+mj-lt"/>
                        <a:buAutoNum type="arabicPeriod"/>
                      </a:pPr>
                      <a:r>
                        <a:rPr lang="zh-CN" sz="1400" kern="100">
                          <a:effectLst/>
                        </a:rPr>
                        <a:t>寻找原有的公告，选择修改按钮</a:t>
                      </a:r>
                    </a:p>
                    <a:p>
                      <a:pPr marL="342900" lvl="0" indent="-342900" algn="just">
                        <a:spcAft>
                          <a:spcPts val="0"/>
                        </a:spcAft>
                        <a:buFont typeface="+mj-lt"/>
                        <a:buAutoNum type="arabicPeriod"/>
                      </a:pPr>
                      <a:r>
                        <a:rPr lang="zh-CN" sz="1400" kern="100">
                          <a:effectLst/>
                        </a:rPr>
                        <a:t>修改公告，并确认</a:t>
                      </a:r>
                    </a:p>
                    <a:p>
                      <a:pPr marL="342900" lvl="0" indent="-342900" algn="just">
                        <a:spcAft>
                          <a:spcPts val="0"/>
                        </a:spcAft>
                        <a:buFont typeface="+mj-lt"/>
                        <a:buAutoNum type="arabicPeriod"/>
                      </a:pPr>
                      <a:r>
                        <a:rPr lang="zh-CN" sz="1400" kern="100">
                          <a:effectLst/>
                        </a:rPr>
                        <a:t>修改公告成功</a:t>
                      </a:r>
                      <a:endParaRPr lang="zh-CN" sz="1400" kern="10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7"/>
                  </a:ext>
                </a:extLst>
              </a:tr>
              <a:tr h="795349">
                <a:tc>
                  <a:txBody>
                    <a:bodyPr/>
                    <a:lstStyle/>
                    <a:p>
                      <a:pPr algn="just">
                        <a:spcAft>
                          <a:spcPts val="0"/>
                        </a:spcAft>
                      </a:pPr>
                      <a:r>
                        <a:rPr lang="zh-CN" sz="1400" kern="100">
                          <a:effectLst/>
                        </a:rPr>
                        <a:t>选择性流程：</a:t>
                      </a:r>
                      <a:endParaRPr lang="zh-CN" sz="1400" kern="10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just">
                        <a:spcAft>
                          <a:spcPts val="0"/>
                        </a:spcAft>
                      </a:pPr>
                      <a:r>
                        <a:rPr lang="en-US" sz="1400" kern="100">
                          <a:effectLst/>
                        </a:rPr>
                        <a:t>1.0 </a:t>
                      </a:r>
                      <a:r>
                        <a:rPr lang="zh-CN" sz="1400" kern="100">
                          <a:effectLst/>
                        </a:rPr>
                        <a:t>置顶公告</a:t>
                      </a:r>
                    </a:p>
                    <a:p>
                      <a:pPr algn="just">
                        <a:spcAft>
                          <a:spcPts val="0"/>
                        </a:spcAft>
                      </a:pPr>
                      <a:r>
                        <a:rPr lang="en-US" sz="1400" kern="100">
                          <a:effectLst/>
                        </a:rPr>
                        <a:t>1.</a:t>
                      </a:r>
                      <a:r>
                        <a:rPr lang="zh-CN" sz="1400" kern="100">
                          <a:effectLst/>
                        </a:rPr>
                        <a:t>在发布公告之后可以在公告编辑页面选择公告置顶</a:t>
                      </a:r>
                    </a:p>
                    <a:p>
                      <a:pPr algn="just">
                        <a:spcAft>
                          <a:spcPts val="0"/>
                        </a:spcAft>
                      </a:pPr>
                      <a:r>
                        <a:rPr lang="en-US" sz="1400" kern="100">
                          <a:effectLst/>
                        </a:rPr>
                        <a:t>2.0 </a:t>
                      </a:r>
                      <a:r>
                        <a:rPr lang="zh-CN" sz="1400" kern="100">
                          <a:effectLst/>
                        </a:rPr>
                        <a:t>取消置顶公告</a:t>
                      </a:r>
                    </a:p>
                    <a:p>
                      <a:pPr algn="just">
                        <a:spcAft>
                          <a:spcPts val="0"/>
                        </a:spcAft>
                      </a:pPr>
                      <a:r>
                        <a:rPr lang="en-US" sz="1400" kern="100">
                          <a:effectLst/>
                        </a:rPr>
                        <a:t>1.</a:t>
                      </a:r>
                      <a:r>
                        <a:rPr lang="zh-CN" sz="1400" kern="100">
                          <a:effectLst/>
                        </a:rPr>
                        <a:t>在发布公告之后可以在公告编辑页面选择公告取消置顶</a:t>
                      </a:r>
                      <a:endParaRPr lang="zh-CN" sz="1400" kern="10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8"/>
                  </a:ext>
                </a:extLst>
              </a:tr>
              <a:tr h="795349">
                <a:tc>
                  <a:txBody>
                    <a:bodyPr/>
                    <a:lstStyle/>
                    <a:p>
                      <a:pPr algn="just">
                        <a:spcAft>
                          <a:spcPts val="0"/>
                        </a:spcAft>
                      </a:pPr>
                      <a:r>
                        <a:rPr lang="zh-CN" sz="1400" kern="100">
                          <a:effectLst/>
                        </a:rPr>
                        <a:t>异常：</a:t>
                      </a:r>
                      <a:endParaRPr lang="zh-CN" sz="1400" kern="10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just">
                        <a:spcAft>
                          <a:spcPts val="0"/>
                        </a:spcAft>
                      </a:pPr>
                      <a:r>
                        <a:rPr lang="en-US" sz="1400" kern="100">
                          <a:effectLst/>
                        </a:rPr>
                        <a:t>1.0 E1 </a:t>
                      </a:r>
                      <a:r>
                        <a:rPr lang="zh-CN" sz="1400" kern="100">
                          <a:effectLst/>
                        </a:rPr>
                        <a:t>修改公告内容或者公告标题为空</a:t>
                      </a:r>
                    </a:p>
                    <a:p>
                      <a:pPr algn="just">
                        <a:spcAft>
                          <a:spcPts val="0"/>
                        </a:spcAft>
                      </a:pPr>
                      <a:r>
                        <a:rPr lang="en-US" sz="1400" kern="100">
                          <a:effectLst/>
                        </a:rPr>
                        <a:t>1.</a:t>
                      </a:r>
                      <a:r>
                        <a:rPr lang="zh-CN" sz="1400" kern="100">
                          <a:effectLst/>
                        </a:rPr>
                        <a:t>系统告知教师修改新的公告内容或公告标题为空</a:t>
                      </a:r>
                    </a:p>
                    <a:p>
                      <a:pPr algn="just">
                        <a:spcAft>
                          <a:spcPts val="0"/>
                        </a:spcAft>
                      </a:pPr>
                      <a:r>
                        <a:rPr lang="en-US" sz="1400" kern="100">
                          <a:effectLst/>
                        </a:rPr>
                        <a:t>2a.</a:t>
                      </a:r>
                      <a:r>
                        <a:rPr lang="zh-CN" sz="1400" kern="100">
                          <a:effectLst/>
                        </a:rPr>
                        <a:t>如果教师重新填写公告标题或者公告内容，系统重新开始用例</a:t>
                      </a:r>
                    </a:p>
                    <a:p>
                      <a:pPr algn="just">
                        <a:spcAft>
                          <a:spcPts val="0"/>
                        </a:spcAft>
                      </a:pPr>
                      <a:r>
                        <a:rPr lang="en-US" sz="1400" kern="100">
                          <a:effectLst/>
                        </a:rPr>
                        <a:t>2b.</a:t>
                      </a:r>
                      <a:r>
                        <a:rPr lang="zh-CN" sz="1400" kern="100">
                          <a:effectLst/>
                        </a:rPr>
                        <a:t>否则教师无法发出此公告</a:t>
                      </a:r>
                      <a:endParaRPr lang="zh-CN" sz="1400" kern="10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9"/>
                  </a:ext>
                </a:extLst>
              </a:tr>
              <a:tr h="198837">
                <a:tc>
                  <a:txBody>
                    <a:bodyPr/>
                    <a:lstStyle/>
                    <a:p>
                      <a:pPr algn="just">
                        <a:spcAft>
                          <a:spcPts val="0"/>
                        </a:spcAft>
                      </a:pPr>
                      <a:r>
                        <a:rPr lang="zh-CN" sz="1400" kern="100">
                          <a:effectLst/>
                        </a:rPr>
                        <a:t>优先级：</a:t>
                      </a:r>
                      <a:endParaRPr lang="zh-CN" sz="1400" kern="10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just">
                        <a:spcAft>
                          <a:spcPts val="0"/>
                        </a:spcAft>
                      </a:pPr>
                      <a:r>
                        <a:rPr lang="zh-CN" sz="1400" kern="100">
                          <a:effectLst/>
                        </a:rPr>
                        <a:t>高</a:t>
                      </a:r>
                      <a:endParaRPr lang="zh-CN" sz="1400" kern="10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10"/>
                  </a:ext>
                </a:extLst>
              </a:tr>
              <a:tr h="397674">
                <a:tc>
                  <a:txBody>
                    <a:bodyPr/>
                    <a:lstStyle/>
                    <a:p>
                      <a:pPr algn="just">
                        <a:spcAft>
                          <a:spcPts val="0"/>
                        </a:spcAft>
                      </a:pPr>
                      <a:r>
                        <a:rPr lang="zh-CN" sz="1400" kern="100">
                          <a:effectLst/>
                        </a:rPr>
                        <a:t>使用频率：</a:t>
                      </a:r>
                      <a:endParaRPr lang="zh-CN" sz="1400" kern="10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just">
                        <a:spcAft>
                          <a:spcPts val="0"/>
                        </a:spcAft>
                      </a:pPr>
                      <a:r>
                        <a:rPr lang="zh-CN" sz="1400" kern="100">
                          <a:effectLst/>
                        </a:rPr>
                        <a:t>平均每</a:t>
                      </a:r>
                      <a:r>
                        <a:rPr lang="en-US" sz="1400" kern="100">
                          <a:effectLst/>
                        </a:rPr>
                        <a:t>5</a:t>
                      </a:r>
                      <a:r>
                        <a:rPr lang="zh-CN" sz="1400" kern="100">
                          <a:effectLst/>
                        </a:rPr>
                        <a:t>天使用一次。本用例的试用高峰期在当时时间的上午</a:t>
                      </a:r>
                      <a:r>
                        <a:rPr lang="en-US" sz="1400" kern="100">
                          <a:effectLst/>
                        </a:rPr>
                        <a:t>10</a:t>
                      </a:r>
                      <a:r>
                        <a:rPr lang="zh-CN" sz="1400" kern="100">
                          <a:effectLst/>
                        </a:rPr>
                        <a:t>：</a:t>
                      </a:r>
                      <a:r>
                        <a:rPr lang="en-US" sz="1400" kern="100">
                          <a:effectLst/>
                        </a:rPr>
                        <a:t>00</a:t>
                      </a:r>
                      <a:r>
                        <a:rPr lang="zh-CN" sz="1400" kern="100">
                          <a:effectLst/>
                        </a:rPr>
                        <a:t>和下午</a:t>
                      </a:r>
                      <a:r>
                        <a:rPr lang="en-US" sz="1400" kern="100">
                          <a:effectLst/>
                        </a:rPr>
                        <a:t>3:00</a:t>
                      </a:r>
                      <a:endParaRPr lang="zh-CN" sz="1400" kern="10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11"/>
                  </a:ext>
                </a:extLst>
              </a:tr>
              <a:tr h="198837">
                <a:tc>
                  <a:txBody>
                    <a:bodyPr/>
                    <a:lstStyle/>
                    <a:p>
                      <a:pPr algn="just">
                        <a:spcAft>
                          <a:spcPts val="0"/>
                        </a:spcAft>
                      </a:pPr>
                      <a:r>
                        <a:rPr lang="zh-CN" sz="1400" kern="100">
                          <a:effectLst/>
                        </a:rPr>
                        <a:t>业务规则：</a:t>
                      </a:r>
                      <a:endParaRPr lang="zh-CN" sz="1400" kern="10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just">
                        <a:spcAft>
                          <a:spcPts val="0"/>
                        </a:spcAft>
                      </a:pPr>
                      <a:r>
                        <a:rPr lang="en-US" sz="1400" kern="100">
                          <a:effectLst/>
                        </a:rPr>
                        <a:t> </a:t>
                      </a:r>
                      <a:endParaRPr lang="zh-CN" sz="1400" kern="10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12"/>
                  </a:ext>
                </a:extLst>
              </a:tr>
              <a:tr h="397674">
                <a:tc>
                  <a:txBody>
                    <a:bodyPr/>
                    <a:lstStyle/>
                    <a:p>
                      <a:pPr algn="just">
                        <a:spcAft>
                          <a:spcPts val="0"/>
                        </a:spcAft>
                      </a:pPr>
                      <a:r>
                        <a:rPr lang="zh-CN" sz="1400" kern="100">
                          <a:effectLst/>
                        </a:rPr>
                        <a:t>其他信息：</a:t>
                      </a:r>
                      <a:endParaRPr lang="zh-CN" sz="1400" kern="10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just">
                        <a:spcAft>
                          <a:spcPts val="0"/>
                        </a:spcAft>
                      </a:pPr>
                      <a:r>
                        <a:rPr lang="en-US" sz="1400" kern="100">
                          <a:effectLst/>
                        </a:rPr>
                        <a:t>1</a:t>
                      </a:r>
                      <a:r>
                        <a:rPr lang="zh-CN" sz="1400" kern="100">
                          <a:effectLst/>
                        </a:rPr>
                        <a:t>、教师在确认公告发布之前，可以在任何时间取消公告修改流程。</a:t>
                      </a:r>
                    </a:p>
                    <a:p>
                      <a:pPr algn="just">
                        <a:spcAft>
                          <a:spcPts val="0"/>
                        </a:spcAft>
                      </a:pPr>
                      <a:r>
                        <a:rPr lang="en-US" sz="1400" kern="100">
                          <a:effectLst/>
                        </a:rPr>
                        <a:t>2</a:t>
                      </a:r>
                      <a:r>
                        <a:rPr lang="zh-CN" sz="1400" kern="100">
                          <a:effectLst/>
                        </a:rPr>
                        <a:t>、教师可以查看所有的公告信息</a:t>
                      </a:r>
                      <a:endParaRPr lang="zh-CN" sz="1400" kern="10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13"/>
                  </a:ext>
                </a:extLst>
              </a:tr>
              <a:tr h="198837">
                <a:tc>
                  <a:txBody>
                    <a:bodyPr/>
                    <a:lstStyle/>
                    <a:p>
                      <a:pPr algn="just">
                        <a:spcAft>
                          <a:spcPts val="0"/>
                        </a:spcAft>
                      </a:pPr>
                      <a:r>
                        <a:rPr lang="zh-CN" sz="1400" kern="100" dirty="0">
                          <a:effectLst/>
                        </a:rPr>
                        <a:t>假设：</a:t>
                      </a:r>
                      <a:endParaRPr lang="zh-CN" sz="1400" kern="100" dirty="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just">
                        <a:spcAft>
                          <a:spcPts val="0"/>
                        </a:spcAft>
                      </a:pPr>
                      <a:r>
                        <a:rPr lang="en-US" sz="1400" kern="100" dirty="0">
                          <a:effectLst/>
                        </a:rPr>
                        <a:t> </a:t>
                      </a:r>
                      <a:endParaRPr lang="zh-CN" sz="1400" kern="100" dirty="0">
                        <a:effectLst/>
                        <a:latin typeface="Times New Roman" panose="02020603050405020304" pitchFamily="18" charset="0"/>
                        <a:ea typeface="宋体" panose="02010600030101010101" pitchFamily="2" charset="-122"/>
                      </a:endParaRPr>
                    </a:p>
                  </a:txBody>
                  <a:tcPr marL="57361" marR="5736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14"/>
                  </a:ext>
                </a:extLst>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812958" y="746601"/>
          <a:ext cx="9169242" cy="5364480"/>
        </p:xfrm>
        <a:graphic>
          <a:graphicData uri="http://schemas.openxmlformats.org/drawingml/2006/table">
            <a:tbl>
              <a:tblPr>
                <a:tableStyleId>{5C22544A-7EE6-4342-B048-85BDC9FD1C3A}</a:tableStyleId>
              </a:tblPr>
              <a:tblGrid>
                <a:gridCol w="1477279">
                  <a:extLst>
                    <a:ext uri="{9D8B030D-6E8A-4147-A177-3AD203B41FA5}">
                      <a16:colId xmlns:a16="http://schemas.microsoft.com/office/drawing/2014/main" val="20000"/>
                    </a:ext>
                  </a:extLst>
                </a:gridCol>
                <a:gridCol w="2499431">
                  <a:extLst>
                    <a:ext uri="{9D8B030D-6E8A-4147-A177-3AD203B41FA5}">
                      <a16:colId xmlns:a16="http://schemas.microsoft.com/office/drawing/2014/main" val="20001"/>
                    </a:ext>
                  </a:extLst>
                </a:gridCol>
                <a:gridCol w="2596266">
                  <a:extLst>
                    <a:ext uri="{9D8B030D-6E8A-4147-A177-3AD203B41FA5}">
                      <a16:colId xmlns:a16="http://schemas.microsoft.com/office/drawing/2014/main" val="20002"/>
                    </a:ext>
                  </a:extLst>
                </a:gridCol>
                <a:gridCol w="2596266">
                  <a:extLst>
                    <a:ext uri="{9D8B030D-6E8A-4147-A177-3AD203B41FA5}">
                      <a16:colId xmlns:a16="http://schemas.microsoft.com/office/drawing/2014/main" val="20003"/>
                    </a:ext>
                  </a:extLst>
                </a:gridCol>
              </a:tblGrid>
              <a:tr h="0">
                <a:tc>
                  <a:txBody>
                    <a:bodyPr/>
                    <a:lstStyle/>
                    <a:p>
                      <a:pPr algn="just">
                        <a:spcAft>
                          <a:spcPts val="0"/>
                        </a:spcAft>
                      </a:pPr>
                      <a:r>
                        <a:rPr lang="en-US" sz="1600" kern="100">
                          <a:effectLst/>
                        </a:rPr>
                        <a:t>ID</a:t>
                      </a:r>
                      <a:r>
                        <a:rPr lang="zh-CN" sz="1600" kern="100">
                          <a:effectLst/>
                        </a:rPr>
                        <a:t>和名称：</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just">
                        <a:spcAft>
                          <a:spcPts val="0"/>
                        </a:spcAft>
                      </a:pPr>
                      <a:r>
                        <a:rPr lang="en-US" sz="1600" kern="100">
                          <a:effectLst/>
                        </a:rPr>
                        <a:t>UC-3</a:t>
                      </a:r>
                      <a:r>
                        <a:rPr lang="zh-CN" sz="1600" kern="100">
                          <a:effectLst/>
                        </a:rPr>
                        <a:t>：删除课程公告</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0">
                <a:tc>
                  <a:txBody>
                    <a:bodyPr/>
                    <a:lstStyle/>
                    <a:p>
                      <a:pPr algn="just">
                        <a:spcAft>
                          <a:spcPts val="0"/>
                        </a:spcAft>
                      </a:pPr>
                      <a:r>
                        <a:rPr lang="zh-CN" sz="1600" kern="100">
                          <a:effectLst/>
                        </a:rPr>
                        <a:t>创建人：</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zh-CN" sz="1600" kern="100">
                          <a:effectLst/>
                        </a:rPr>
                        <a:t>陈婧唯</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zh-CN" sz="1600" kern="100">
                          <a:effectLst/>
                        </a:rPr>
                        <a:t>创建日期：</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en-US" sz="1600" kern="100">
                          <a:effectLst/>
                        </a:rPr>
                        <a:t>2018/12/31</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0">
                <a:tc>
                  <a:txBody>
                    <a:bodyPr/>
                    <a:lstStyle/>
                    <a:p>
                      <a:pPr algn="just">
                        <a:spcAft>
                          <a:spcPts val="0"/>
                        </a:spcAft>
                      </a:pPr>
                      <a:r>
                        <a:rPr lang="zh-CN" sz="1600" kern="100">
                          <a:effectLst/>
                        </a:rPr>
                        <a:t>主要操作者：</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zh-CN" sz="1600" kern="100">
                          <a:effectLst/>
                        </a:rPr>
                        <a:t>教师</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zh-CN" sz="1600" kern="100">
                          <a:effectLst/>
                        </a:rPr>
                        <a:t>次要操作者：</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zh-CN" sz="1600" kern="100">
                          <a:effectLst/>
                        </a:rPr>
                        <a:t>课程公告管理系统</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0">
                <a:tc>
                  <a:txBody>
                    <a:bodyPr/>
                    <a:lstStyle/>
                    <a:p>
                      <a:pPr algn="just">
                        <a:spcAft>
                          <a:spcPts val="0"/>
                        </a:spcAft>
                      </a:pPr>
                      <a:r>
                        <a:rPr lang="zh-CN" sz="1600" kern="100">
                          <a:effectLst/>
                        </a:rPr>
                        <a:t>描述：</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just">
                        <a:spcAft>
                          <a:spcPts val="0"/>
                        </a:spcAft>
                      </a:pPr>
                      <a:r>
                        <a:rPr lang="zh-CN" sz="1600" kern="100">
                          <a:effectLst/>
                        </a:rPr>
                        <a:t>教师从内网或者外网访问公告管理系统，对原有的课程公告进行删除</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0">
                <a:tc>
                  <a:txBody>
                    <a:bodyPr/>
                    <a:lstStyle/>
                    <a:p>
                      <a:pPr algn="just">
                        <a:spcAft>
                          <a:spcPts val="0"/>
                        </a:spcAft>
                      </a:pPr>
                      <a:r>
                        <a:rPr lang="zh-CN" sz="1600" kern="100">
                          <a:effectLst/>
                        </a:rPr>
                        <a:t>触发器：</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just">
                        <a:spcAft>
                          <a:spcPts val="0"/>
                        </a:spcAft>
                      </a:pPr>
                      <a:r>
                        <a:rPr lang="zh-CN" sz="1600" kern="100">
                          <a:effectLst/>
                        </a:rPr>
                        <a:t>教师表示要删除课程公告</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r h="0">
                <a:tc>
                  <a:txBody>
                    <a:bodyPr/>
                    <a:lstStyle/>
                    <a:p>
                      <a:pPr algn="just">
                        <a:spcAft>
                          <a:spcPts val="0"/>
                        </a:spcAft>
                      </a:pPr>
                      <a:r>
                        <a:rPr lang="zh-CN" sz="1600" kern="100">
                          <a:effectLst/>
                        </a:rPr>
                        <a:t>前置条件：</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just">
                        <a:spcAft>
                          <a:spcPts val="0"/>
                        </a:spcAft>
                      </a:pPr>
                      <a:r>
                        <a:rPr lang="en-US" sz="1600" kern="100">
                          <a:effectLst/>
                        </a:rPr>
                        <a:t>PRE-1</a:t>
                      </a:r>
                      <a:r>
                        <a:rPr lang="zh-CN" sz="1600" kern="100">
                          <a:effectLst/>
                        </a:rPr>
                        <a:t>：教师登录到教师管理系统</a:t>
                      </a:r>
                    </a:p>
                    <a:p>
                      <a:pPr algn="just">
                        <a:spcAft>
                          <a:spcPts val="0"/>
                        </a:spcAft>
                      </a:pPr>
                      <a:r>
                        <a:rPr lang="en-US" sz="1600" kern="100">
                          <a:effectLst/>
                        </a:rPr>
                        <a:t>PRE-2</a:t>
                      </a:r>
                      <a:r>
                        <a:rPr lang="zh-CN" sz="1600" kern="100">
                          <a:effectLst/>
                        </a:rPr>
                        <a:t>：教师进入公告更改界面</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5"/>
                  </a:ext>
                </a:extLst>
              </a:tr>
              <a:tr h="0">
                <a:tc>
                  <a:txBody>
                    <a:bodyPr/>
                    <a:lstStyle/>
                    <a:p>
                      <a:pPr algn="just">
                        <a:spcAft>
                          <a:spcPts val="0"/>
                        </a:spcAft>
                      </a:pPr>
                      <a:r>
                        <a:rPr lang="zh-CN" sz="1600" kern="100">
                          <a:effectLst/>
                        </a:rPr>
                        <a:t>后置条件：</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just">
                        <a:spcAft>
                          <a:spcPts val="0"/>
                        </a:spcAft>
                      </a:pPr>
                      <a:r>
                        <a:rPr lang="en-US" sz="1600" kern="100">
                          <a:effectLst/>
                        </a:rPr>
                        <a:t>POST-1</a:t>
                      </a:r>
                      <a:r>
                        <a:rPr lang="zh-CN" sz="1600" kern="100">
                          <a:effectLst/>
                        </a:rPr>
                        <a:t>：课程中心公告一栏有原有的公告进行了修改</a:t>
                      </a:r>
                    </a:p>
                    <a:p>
                      <a:pPr algn="just">
                        <a:spcAft>
                          <a:spcPts val="0"/>
                        </a:spcAft>
                      </a:pPr>
                      <a:r>
                        <a:rPr lang="en-US" sz="1600" kern="100">
                          <a:effectLst/>
                        </a:rPr>
                        <a:t>POST-2</a:t>
                      </a:r>
                      <a:r>
                        <a:rPr lang="zh-CN" sz="1600" kern="100">
                          <a:effectLst/>
                        </a:rPr>
                        <a:t>：更新了教师界面中课程公告的信息</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6"/>
                  </a:ext>
                </a:extLst>
              </a:tr>
              <a:tr h="0">
                <a:tc>
                  <a:txBody>
                    <a:bodyPr/>
                    <a:lstStyle/>
                    <a:p>
                      <a:pPr algn="just">
                        <a:spcAft>
                          <a:spcPts val="0"/>
                        </a:spcAft>
                      </a:pPr>
                      <a:r>
                        <a:rPr lang="zh-CN" sz="1600" kern="100">
                          <a:effectLst/>
                        </a:rPr>
                        <a:t>一般性流程：</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just">
                        <a:spcAft>
                          <a:spcPts val="0"/>
                        </a:spcAft>
                      </a:pPr>
                      <a:r>
                        <a:rPr lang="en-US" sz="1600" kern="100">
                          <a:effectLst/>
                        </a:rPr>
                        <a:t>1.0</a:t>
                      </a:r>
                      <a:r>
                        <a:rPr lang="zh-CN" sz="1600" kern="100">
                          <a:effectLst/>
                        </a:rPr>
                        <a:t>删除公告</a:t>
                      </a:r>
                    </a:p>
                    <a:p>
                      <a:pPr algn="just">
                        <a:spcAft>
                          <a:spcPts val="0"/>
                        </a:spcAft>
                      </a:pPr>
                      <a:r>
                        <a:rPr lang="en-US" sz="1600" kern="100">
                          <a:effectLst/>
                        </a:rPr>
                        <a:t>1.</a:t>
                      </a:r>
                      <a:r>
                        <a:rPr lang="zh-CN" sz="1600" kern="100">
                          <a:effectLst/>
                        </a:rPr>
                        <a:t>在教师界面中选择公告编辑，进入编辑公告界面</a:t>
                      </a:r>
                    </a:p>
                    <a:p>
                      <a:pPr algn="just">
                        <a:spcAft>
                          <a:spcPts val="0"/>
                        </a:spcAft>
                      </a:pPr>
                      <a:r>
                        <a:rPr lang="en-US" sz="1600" kern="100">
                          <a:effectLst/>
                        </a:rPr>
                        <a:t>2.</a:t>
                      </a:r>
                      <a:r>
                        <a:rPr lang="zh-CN" sz="1600" kern="100">
                          <a:effectLst/>
                        </a:rPr>
                        <a:t>寻找原有的公告，选择删除按钮</a:t>
                      </a:r>
                    </a:p>
                    <a:p>
                      <a:pPr algn="just">
                        <a:spcAft>
                          <a:spcPts val="0"/>
                        </a:spcAft>
                      </a:pPr>
                      <a:r>
                        <a:rPr lang="en-US" sz="1600" kern="100">
                          <a:effectLst/>
                        </a:rPr>
                        <a:t>3.</a:t>
                      </a:r>
                      <a:r>
                        <a:rPr lang="zh-CN" sz="1600" kern="100">
                          <a:effectLst/>
                        </a:rPr>
                        <a:t>删除公告，并确认</a:t>
                      </a:r>
                    </a:p>
                    <a:p>
                      <a:pPr algn="just">
                        <a:spcAft>
                          <a:spcPts val="0"/>
                        </a:spcAft>
                      </a:pPr>
                      <a:r>
                        <a:rPr lang="en-US" sz="1600" kern="100">
                          <a:effectLst/>
                        </a:rPr>
                        <a:t>4.</a:t>
                      </a:r>
                      <a:r>
                        <a:rPr lang="zh-CN" sz="1600" kern="100">
                          <a:effectLst/>
                        </a:rPr>
                        <a:t>删除公告成功</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7"/>
                  </a:ext>
                </a:extLst>
              </a:tr>
              <a:tr h="0">
                <a:tc>
                  <a:txBody>
                    <a:bodyPr/>
                    <a:lstStyle/>
                    <a:p>
                      <a:pPr algn="just">
                        <a:spcAft>
                          <a:spcPts val="0"/>
                        </a:spcAft>
                      </a:pPr>
                      <a:r>
                        <a:rPr lang="zh-CN" sz="1600" kern="100">
                          <a:effectLst/>
                        </a:rPr>
                        <a:t>选择性流程：</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just">
                        <a:spcAft>
                          <a:spcPts val="0"/>
                        </a:spcAft>
                      </a:pPr>
                      <a:r>
                        <a:rPr lang="en-US" sz="1600" kern="100">
                          <a:effectLst/>
                        </a:rPr>
                        <a:t> </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8"/>
                  </a:ext>
                </a:extLst>
              </a:tr>
              <a:tr h="0">
                <a:tc>
                  <a:txBody>
                    <a:bodyPr/>
                    <a:lstStyle/>
                    <a:p>
                      <a:pPr algn="just">
                        <a:spcAft>
                          <a:spcPts val="0"/>
                        </a:spcAft>
                      </a:pPr>
                      <a:r>
                        <a:rPr lang="zh-CN" sz="1600" kern="100">
                          <a:effectLst/>
                        </a:rPr>
                        <a:t>异常：</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just">
                        <a:spcAft>
                          <a:spcPts val="0"/>
                        </a:spcAft>
                      </a:pPr>
                      <a:r>
                        <a:rPr lang="en-US" sz="1600" kern="100">
                          <a:effectLst/>
                        </a:rPr>
                        <a:t> </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9"/>
                  </a:ext>
                </a:extLst>
              </a:tr>
              <a:tr h="0">
                <a:tc>
                  <a:txBody>
                    <a:bodyPr/>
                    <a:lstStyle/>
                    <a:p>
                      <a:pPr algn="just">
                        <a:spcAft>
                          <a:spcPts val="0"/>
                        </a:spcAft>
                      </a:pPr>
                      <a:r>
                        <a:rPr lang="zh-CN" sz="1600" kern="100">
                          <a:effectLst/>
                        </a:rPr>
                        <a:t>优先级：</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just">
                        <a:spcAft>
                          <a:spcPts val="0"/>
                        </a:spcAft>
                      </a:pPr>
                      <a:r>
                        <a:rPr lang="zh-CN" sz="1600" kern="100">
                          <a:effectLst/>
                        </a:rPr>
                        <a:t>高</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10"/>
                  </a:ext>
                </a:extLst>
              </a:tr>
              <a:tr h="0">
                <a:tc>
                  <a:txBody>
                    <a:bodyPr/>
                    <a:lstStyle/>
                    <a:p>
                      <a:pPr algn="just">
                        <a:spcAft>
                          <a:spcPts val="0"/>
                        </a:spcAft>
                      </a:pPr>
                      <a:r>
                        <a:rPr lang="zh-CN" sz="1600" kern="100">
                          <a:effectLst/>
                        </a:rPr>
                        <a:t>使用频率：</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just">
                        <a:spcAft>
                          <a:spcPts val="0"/>
                        </a:spcAft>
                      </a:pPr>
                      <a:r>
                        <a:rPr lang="zh-CN" sz="1600" kern="100">
                          <a:effectLst/>
                        </a:rPr>
                        <a:t>平均每一个星期使用一次。本用例的试用高峰期在当时时间的上午</a:t>
                      </a:r>
                      <a:r>
                        <a:rPr lang="en-US" sz="1600" kern="100">
                          <a:effectLst/>
                        </a:rPr>
                        <a:t>10</a:t>
                      </a:r>
                      <a:r>
                        <a:rPr lang="zh-CN" sz="1600" kern="100">
                          <a:effectLst/>
                        </a:rPr>
                        <a:t>：</a:t>
                      </a:r>
                      <a:r>
                        <a:rPr lang="en-US" sz="1600" kern="100">
                          <a:effectLst/>
                        </a:rPr>
                        <a:t>00</a:t>
                      </a:r>
                      <a:r>
                        <a:rPr lang="zh-CN" sz="1600" kern="100">
                          <a:effectLst/>
                        </a:rPr>
                        <a:t>和下午</a:t>
                      </a:r>
                      <a:r>
                        <a:rPr lang="en-US" sz="1600" kern="100">
                          <a:effectLst/>
                        </a:rPr>
                        <a:t>3:00</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11"/>
                  </a:ext>
                </a:extLst>
              </a:tr>
              <a:tr h="0">
                <a:tc>
                  <a:txBody>
                    <a:bodyPr/>
                    <a:lstStyle/>
                    <a:p>
                      <a:pPr algn="just">
                        <a:spcAft>
                          <a:spcPts val="0"/>
                        </a:spcAft>
                      </a:pPr>
                      <a:r>
                        <a:rPr lang="zh-CN" sz="1600" kern="100">
                          <a:effectLst/>
                        </a:rPr>
                        <a:t>业务规则：</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just">
                        <a:spcAft>
                          <a:spcPts val="0"/>
                        </a:spcAft>
                      </a:pPr>
                      <a:r>
                        <a:rPr lang="en-US" sz="1600" kern="100">
                          <a:effectLst/>
                        </a:rPr>
                        <a:t> </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12"/>
                  </a:ext>
                </a:extLst>
              </a:tr>
              <a:tr h="0">
                <a:tc>
                  <a:txBody>
                    <a:bodyPr/>
                    <a:lstStyle/>
                    <a:p>
                      <a:pPr algn="just">
                        <a:spcAft>
                          <a:spcPts val="0"/>
                        </a:spcAft>
                      </a:pPr>
                      <a:r>
                        <a:rPr lang="zh-CN" sz="1600" kern="100">
                          <a:effectLst/>
                        </a:rPr>
                        <a:t>其他信息：</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just">
                        <a:spcAft>
                          <a:spcPts val="0"/>
                        </a:spcAft>
                      </a:pPr>
                      <a:r>
                        <a:rPr lang="en-US" sz="1600" kern="100">
                          <a:effectLst/>
                        </a:rPr>
                        <a:t>1</a:t>
                      </a:r>
                      <a:r>
                        <a:rPr lang="zh-CN" sz="1600" kern="100">
                          <a:effectLst/>
                        </a:rPr>
                        <a:t>、教师在确认删除公告之前，可以在任何时间取消公告删除流程。</a:t>
                      </a:r>
                    </a:p>
                    <a:p>
                      <a:pPr algn="just">
                        <a:spcAft>
                          <a:spcPts val="0"/>
                        </a:spcAft>
                      </a:pPr>
                      <a:r>
                        <a:rPr lang="en-US" sz="1600" kern="100">
                          <a:effectLst/>
                        </a:rPr>
                        <a:t>2</a:t>
                      </a:r>
                      <a:r>
                        <a:rPr lang="zh-CN" sz="1600" kern="100">
                          <a:effectLst/>
                        </a:rPr>
                        <a:t>、教师可以查看所有的公告信息</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13"/>
                  </a:ext>
                </a:extLst>
              </a:tr>
              <a:tr h="0">
                <a:tc>
                  <a:txBody>
                    <a:bodyPr/>
                    <a:lstStyle/>
                    <a:p>
                      <a:pPr algn="just">
                        <a:spcAft>
                          <a:spcPts val="0"/>
                        </a:spcAft>
                      </a:pPr>
                      <a:r>
                        <a:rPr lang="zh-CN" sz="1600" kern="100" dirty="0">
                          <a:effectLst/>
                        </a:rPr>
                        <a:t>假设：</a:t>
                      </a:r>
                      <a:endParaRPr lang="zh-CN" sz="16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just">
                        <a:spcAft>
                          <a:spcPts val="0"/>
                        </a:spcAft>
                      </a:pPr>
                      <a:r>
                        <a:rPr lang="en-US" sz="1600" kern="100" dirty="0">
                          <a:effectLst/>
                        </a:rPr>
                        <a:t> </a:t>
                      </a:r>
                      <a:endParaRPr lang="zh-CN" sz="16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14"/>
                  </a:ext>
                </a:extLst>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4422312" y="1999930"/>
            <a:ext cx="6960759" cy="2849671"/>
          </a:xfrm>
        </p:spPr>
        <p:txBody>
          <a:bodyPr vert="horz" lIns="91440" tIns="45720" rIns="91440" bIns="45720" rtlCol="0" anchor="b">
            <a:normAutofit/>
          </a:bodyPr>
          <a:lstStyle/>
          <a:p>
            <a:r>
              <a:rPr lang="zh-CN" altLang="en-US" sz="6000" dirty="0">
                <a:solidFill>
                  <a:srgbClr val="FFFFFF"/>
                </a:solidFill>
              </a:rPr>
              <a:t>非功能性需求</a:t>
            </a:r>
            <a:br>
              <a:rPr lang="en-US" altLang="zh-CN" sz="6000" dirty="0">
                <a:solidFill>
                  <a:srgbClr val="FFFFFF"/>
                </a:solidFill>
              </a:rPr>
            </a:br>
            <a:endParaRPr lang="en-US" altLang="zh-CN" sz="6000" dirty="0">
              <a:solidFill>
                <a:srgbClr val="FFFFFF"/>
              </a:solidFill>
            </a:endParaRPr>
          </a:p>
        </p:txBody>
      </p:sp>
      <p:sp>
        <p:nvSpPr>
          <p:cNvPr id="40" name="Isosceles Triangle 39"/>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7674" y="1060847"/>
            <a:ext cx="9629776" cy="2831544"/>
          </a:xfrm>
          <a:prstGeom prst="rect">
            <a:avLst/>
          </a:prstGeom>
        </p:spPr>
        <p:txBody>
          <a:bodyPr wrap="square">
            <a:spAutoFit/>
          </a:bodyPr>
          <a:lstStyle/>
          <a:p>
            <a:pPr marL="269875" indent="-269875">
              <a:spcAft>
                <a:spcPts val="0"/>
              </a:spcAft>
              <a:tabLst>
                <a:tab pos="228600" algn="l"/>
              </a:tabLst>
            </a:pPr>
            <a:r>
              <a:rPr lang="zh-CN" altLang="zh-CN" sz="3200" b="1" kern="100" dirty="0">
                <a:solidFill>
                  <a:srgbClr val="000000"/>
                </a:solidFill>
                <a:latin typeface="宋体" panose="02010600030101010101" pitchFamily="2" charset="-122"/>
                <a:ea typeface="等线" panose="02010600030101010101" pitchFamily="2" charset="-122"/>
                <a:cs typeface="Times New Roman" panose="02020603050405020304" pitchFamily="18" charset="0"/>
              </a:rPr>
              <a:t>非功能性需求</a:t>
            </a:r>
            <a:endParaRPr lang="zh-CN" altLang="zh-CN" sz="32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marL="269875" indent="-269875">
              <a:spcAft>
                <a:spcPts val="0"/>
              </a:spcAft>
              <a:tabLst>
                <a:tab pos="228600" algn="l"/>
              </a:tabLst>
            </a:pPr>
            <a:endParaRPr lang="en-US" altLang="zh-CN" sz="2800" b="1" kern="100" dirty="0">
              <a:solidFill>
                <a:srgbClr val="000000"/>
              </a:solidFill>
              <a:latin typeface="宋体" panose="02010600030101010101" pitchFamily="2" charset="-122"/>
              <a:ea typeface="等线" panose="02010600030101010101" pitchFamily="2" charset="-122"/>
              <a:cs typeface="Times New Roman" panose="02020603050405020304" pitchFamily="18" charset="0"/>
            </a:endParaRPr>
          </a:p>
          <a:p>
            <a:pPr marL="269875" indent="-269875">
              <a:spcAft>
                <a:spcPts val="0"/>
              </a:spcAft>
              <a:tabLst>
                <a:tab pos="228600" algn="l"/>
              </a:tabLst>
            </a:pPr>
            <a:r>
              <a:rPr lang="zh-CN" altLang="zh-CN" sz="2800" b="1" kern="100" dirty="0">
                <a:solidFill>
                  <a:srgbClr val="000000"/>
                </a:solidFill>
                <a:latin typeface="宋体" panose="02010600030101010101" pitchFamily="2" charset="-122"/>
                <a:ea typeface="等线" panose="02010600030101010101" pitchFamily="2" charset="-122"/>
                <a:cs typeface="Times New Roman" panose="02020603050405020304" pitchFamily="18" charset="0"/>
              </a:rPr>
              <a:t>性能需求</a:t>
            </a:r>
            <a:endParaRPr lang="zh-CN" altLang="zh-CN" sz="28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marL="266700" indent="266700"/>
            <a:r>
              <a:rPr lang="zh-CN" altLang="zh-CN" sz="2400" kern="100" dirty="0">
                <a:latin typeface="Times New Roman" panose="02020603050405020304" pitchFamily="18" charset="0"/>
                <a:ea typeface="宋体" panose="02010600030101010101" pitchFamily="2" charset="-122"/>
              </a:rPr>
              <a:t>支持至少</a:t>
            </a:r>
            <a:r>
              <a:rPr lang="en-US" altLang="zh-CN" sz="2400" kern="100" dirty="0">
                <a:latin typeface="Times New Roman" panose="02020603050405020304" pitchFamily="18" charset="0"/>
                <a:ea typeface="宋体" panose="02010600030101010101" pitchFamily="2" charset="-122"/>
              </a:rPr>
              <a:t>300</a:t>
            </a:r>
            <a:r>
              <a:rPr lang="zh-CN" altLang="zh-CN" sz="2400" kern="100" dirty="0">
                <a:latin typeface="Times New Roman" panose="02020603050405020304" pitchFamily="18" charset="0"/>
                <a:ea typeface="宋体" panose="02010600030101010101" pitchFamily="2" charset="-122"/>
              </a:rPr>
              <a:t>人同时在线，每个页面的平均反应时间不超过</a:t>
            </a:r>
            <a:r>
              <a:rPr lang="en-US" altLang="zh-CN" sz="2400" kern="100" dirty="0">
                <a:latin typeface="Times New Roman" panose="02020603050405020304" pitchFamily="18" charset="0"/>
                <a:ea typeface="宋体" panose="02010600030101010101" pitchFamily="2" charset="-122"/>
              </a:rPr>
              <a:t>1</a:t>
            </a:r>
            <a:r>
              <a:rPr lang="zh-CN" altLang="zh-CN" sz="2400" kern="100" dirty="0">
                <a:latin typeface="Times New Roman" panose="02020603050405020304" pitchFamily="18" charset="0"/>
                <a:ea typeface="宋体" panose="02010600030101010101" pitchFamily="2" charset="-122"/>
              </a:rPr>
              <a:t>秒</a:t>
            </a:r>
          </a:p>
          <a:p>
            <a:pPr marL="342900" lvl="0" indent="-342900">
              <a:buFont typeface="+mj-lt"/>
              <a:buAutoNum type="arabicPeriod"/>
            </a:pPr>
            <a:r>
              <a:rPr lang="zh-CN" altLang="zh-CN" sz="2400" kern="100" dirty="0">
                <a:latin typeface="Times New Roman" panose="02020603050405020304" pitchFamily="18" charset="0"/>
                <a:ea typeface="宋体" panose="02010600030101010101" pitchFamily="2" charset="-122"/>
              </a:rPr>
              <a:t>多人同时上传或下载资源</a:t>
            </a:r>
          </a:p>
          <a:p>
            <a:pPr marL="342900" lvl="0" indent="-342900">
              <a:buFont typeface="+mj-lt"/>
              <a:buAutoNum type="arabicPeriod"/>
            </a:pPr>
            <a:r>
              <a:rPr lang="zh-CN" altLang="zh-CN" sz="2400" kern="100" dirty="0">
                <a:latin typeface="Times New Roman" panose="02020603050405020304" pitchFamily="18" charset="0"/>
                <a:ea typeface="宋体" panose="02010600030101010101" pitchFamily="2" charset="-122"/>
              </a:rPr>
              <a:t>每天运行</a:t>
            </a:r>
            <a:r>
              <a:rPr lang="en-US" altLang="zh-CN" sz="2400" kern="100" dirty="0">
                <a:latin typeface="Times New Roman" panose="02020603050405020304" pitchFamily="18" charset="0"/>
                <a:ea typeface="宋体" panose="02010600030101010101" pitchFamily="2" charset="-122"/>
              </a:rPr>
              <a:t>8</a:t>
            </a:r>
            <a:r>
              <a:rPr lang="zh-CN" altLang="zh-CN" sz="2400" kern="100" dirty="0">
                <a:latin typeface="Times New Roman" panose="02020603050405020304" pitchFamily="18" charset="0"/>
                <a:ea typeface="宋体" panose="02010600030101010101" pitchFamily="2" charset="-122"/>
              </a:rPr>
              <a:t>：</a:t>
            </a:r>
            <a:r>
              <a:rPr lang="en-US" altLang="zh-CN" sz="2400" kern="100" dirty="0">
                <a:latin typeface="Times New Roman" panose="02020603050405020304" pitchFamily="18" charset="0"/>
                <a:ea typeface="宋体" panose="02010600030101010101" pitchFamily="2" charset="-122"/>
              </a:rPr>
              <a:t>00-24</a:t>
            </a:r>
            <a:r>
              <a:rPr lang="zh-CN" altLang="zh-CN" sz="2400" kern="100" dirty="0">
                <a:latin typeface="Times New Roman" panose="02020603050405020304" pitchFamily="18" charset="0"/>
                <a:ea typeface="宋体" panose="02010600030101010101" pitchFamily="2" charset="-122"/>
              </a:rPr>
              <a:t>：</a:t>
            </a:r>
            <a:r>
              <a:rPr lang="en-US" altLang="zh-CN" sz="2400" kern="100" dirty="0">
                <a:latin typeface="Times New Roman" panose="02020603050405020304" pitchFamily="18" charset="0"/>
                <a:ea typeface="宋体" panose="02010600030101010101" pitchFamily="2" charset="-122"/>
              </a:rPr>
              <a:t>00</a:t>
            </a:r>
            <a:endParaRPr lang="zh-CN" altLang="zh-CN" sz="2400" kern="100" dirty="0">
              <a:latin typeface="Times New Roman" panose="02020603050405020304" pitchFamily="18" charset="0"/>
              <a:ea typeface="宋体" panose="02010600030101010101" pitchFamily="2" charset="-122"/>
            </a:endParaRPr>
          </a:p>
          <a:p>
            <a:pPr marL="269875" algn="just">
              <a:spcAft>
                <a:spcPts val="0"/>
              </a:spcAft>
            </a:pPr>
            <a:r>
              <a:rPr lang="en-US" altLang="zh-CN" kern="100" dirty="0">
                <a:latin typeface="Times New Roman" panose="02020603050405020304" pitchFamily="18" charset="0"/>
                <a:ea typeface="宋体" panose="02010600030101010101" pitchFamily="2" charset="-122"/>
              </a:rPr>
              <a:t> </a:t>
            </a:r>
            <a:endParaRPr lang="zh-CN" altLang="zh-CN" kern="100" dirty="0">
              <a:latin typeface="Times New Roman" panose="02020603050405020304" pitchFamily="18" charset="0"/>
              <a:ea typeface="宋体" panose="02010600030101010101" pitchFamily="2" charset="-122"/>
            </a:endParaRPr>
          </a:p>
        </p:txBody>
      </p:sp>
      <p:pic>
        <p:nvPicPr>
          <p:cNvPr id="2" name="图片 1">
            <a:extLst>
              <a:ext uri="{FF2B5EF4-FFF2-40B4-BE49-F238E27FC236}">
                <a16:creationId xmlns:a16="http://schemas.microsoft.com/office/drawing/2014/main" id="{18C251E6-C2B5-4C64-9ECF-F555FE20B599}"/>
              </a:ext>
            </a:extLst>
          </p:cNvPr>
          <p:cNvPicPr>
            <a:picLocks noChangeAspect="1"/>
          </p:cNvPicPr>
          <p:nvPr/>
        </p:nvPicPr>
        <p:blipFill>
          <a:blip r:embed="rId2"/>
          <a:stretch>
            <a:fillRect/>
          </a:stretch>
        </p:blipFill>
        <p:spPr>
          <a:xfrm>
            <a:off x="447674" y="3773990"/>
            <a:ext cx="8353425" cy="2732763"/>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4422312" y="1999930"/>
            <a:ext cx="6960759" cy="2849671"/>
          </a:xfrm>
        </p:spPr>
        <p:txBody>
          <a:bodyPr vert="horz" lIns="91440" tIns="45720" rIns="91440" bIns="45720" rtlCol="0" anchor="b">
            <a:normAutofit/>
          </a:bodyPr>
          <a:lstStyle/>
          <a:p>
            <a:r>
              <a:rPr lang="zh-CN" altLang="en-US" sz="6000" dirty="0">
                <a:solidFill>
                  <a:srgbClr val="FFFFFF"/>
                </a:solidFill>
              </a:rPr>
              <a:t>需求优先级</a:t>
            </a:r>
            <a:br>
              <a:rPr lang="en-US" altLang="zh-CN" sz="6000" dirty="0">
                <a:solidFill>
                  <a:srgbClr val="FFFFFF"/>
                </a:solidFill>
              </a:rPr>
            </a:br>
            <a:endParaRPr lang="en-US" altLang="zh-CN" sz="6000" dirty="0">
              <a:solidFill>
                <a:srgbClr val="FFFFFF"/>
              </a:solidFill>
            </a:endParaRPr>
          </a:p>
        </p:txBody>
      </p:sp>
      <p:sp>
        <p:nvSpPr>
          <p:cNvPr id="40" name="Isosceles Triangle 39"/>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2003511"/>
      </p:ext>
    </p:extLst>
  </p:cSld>
  <p:clrMapOvr>
    <a:overrideClrMapping bg1="dk1" tx1="lt1" bg2="dk2" tx2="lt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1864CF0B-B036-438B-A32F-134B0FB5F2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454" y="130810"/>
            <a:ext cx="8688705" cy="9390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81107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5EF47C63-D02A-42E8-B622-0B5083738C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500" y="91440"/>
            <a:ext cx="8166100" cy="9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6149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8393426-BA72-44D6-8F61-DA692CAAA55A}"/>
              </a:ext>
            </a:extLst>
          </p:cNvPr>
          <p:cNvSpPr txBox="1"/>
          <p:nvPr/>
        </p:nvSpPr>
        <p:spPr>
          <a:xfrm>
            <a:off x="200025" y="285750"/>
            <a:ext cx="2857500" cy="646331"/>
          </a:xfrm>
          <a:prstGeom prst="rect">
            <a:avLst/>
          </a:prstGeom>
          <a:noFill/>
        </p:spPr>
        <p:txBody>
          <a:bodyPr wrap="square" rtlCol="0">
            <a:spAutoFit/>
          </a:bodyPr>
          <a:lstStyle/>
          <a:p>
            <a:r>
              <a:rPr lang="zh-CN" altLang="en-US" sz="3600" dirty="0"/>
              <a:t>受控文档</a:t>
            </a:r>
          </a:p>
        </p:txBody>
      </p:sp>
      <p:pic>
        <p:nvPicPr>
          <p:cNvPr id="4" name="图片 3">
            <a:extLst>
              <a:ext uri="{FF2B5EF4-FFF2-40B4-BE49-F238E27FC236}">
                <a16:creationId xmlns:a16="http://schemas.microsoft.com/office/drawing/2014/main" id="{D5EDE929-EBED-4918-824A-904F716FB734}"/>
              </a:ext>
            </a:extLst>
          </p:cNvPr>
          <p:cNvPicPr>
            <a:picLocks noChangeAspect="1"/>
          </p:cNvPicPr>
          <p:nvPr/>
        </p:nvPicPr>
        <p:blipFill>
          <a:blip r:embed="rId2"/>
          <a:stretch>
            <a:fillRect/>
          </a:stretch>
        </p:blipFill>
        <p:spPr>
          <a:xfrm>
            <a:off x="2390775" y="195262"/>
            <a:ext cx="7410450" cy="6467475"/>
          </a:xfrm>
          <a:prstGeom prst="rect">
            <a:avLst/>
          </a:prstGeom>
        </p:spPr>
      </p:pic>
    </p:spTree>
    <p:extLst>
      <p:ext uri="{BB962C8B-B14F-4D97-AF65-F5344CB8AC3E}">
        <p14:creationId xmlns:p14="http://schemas.microsoft.com/office/powerpoint/2010/main" val="27684242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4422312" y="1999930"/>
            <a:ext cx="6960759" cy="2849671"/>
          </a:xfrm>
        </p:spPr>
        <p:txBody>
          <a:bodyPr vert="horz" lIns="91440" tIns="45720" rIns="91440" bIns="45720" rtlCol="0" anchor="b">
            <a:normAutofit/>
          </a:bodyPr>
          <a:lstStyle/>
          <a:p>
            <a:r>
              <a:rPr lang="zh-CN" altLang="en-US" sz="6000" dirty="0">
                <a:solidFill>
                  <a:srgbClr val="FFFFFF"/>
                </a:solidFill>
              </a:rPr>
              <a:t>需求冲突</a:t>
            </a:r>
            <a:br>
              <a:rPr lang="en-US" altLang="zh-CN" sz="6000" dirty="0">
                <a:solidFill>
                  <a:srgbClr val="FFFFFF"/>
                </a:solidFill>
              </a:rPr>
            </a:br>
            <a:endParaRPr lang="en-US" altLang="zh-CN" sz="6000" dirty="0">
              <a:solidFill>
                <a:srgbClr val="FFFFFF"/>
              </a:solidFill>
            </a:endParaRPr>
          </a:p>
        </p:txBody>
      </p:sp>
      <p:sp>
        <p:nvSpPr>
          <p:cNvPr id="40" name="Isosceles Triangle 39"/>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标题 3"/>
          <p:cNvSpPr>
            <a:spLocks noGrp="1"/>
          </p:cNvSpPr>
          <p:nvPr>
            <p:ph type="title"/>
          </p:nvPr>
        </p:nvSpPr>
        <p:spPr>
          <a:xfrm>
            <a:off x="743403" y="-103623"/>
            <a:ext cx="7673801" cy="1087656"/>
          </a:xfrm>
        </p:spPr>
        <p:txBody>
          <a:bodyPr vert="horz" lIns="91440" tIns="45720" rIns="91440" bIns="45720" rtlCol="0" anchor="b">
            <a:normAutofit/>
          </a:bodyPr>
          <a:lstStyle/>
          <a:p>
            <a:r>
              <a:rPr lang="en-US" altLang="zh-CN" sz="4800" dirty="0">
                <a:solidFill>
                  <a:schemeClr val="tx1"/>
                </a:solidFill>
              </a:rPr>
              <a:t>JAD</a:t>
            </a:r>
            <a:r>
              <a:rPr lang="zh-CN" altLang="en-US" sz="4800" dirty="0">
                <a:solidFill>
                  <a:schemeClr val="tx1"/>
                </a:solidFill>
              </a:rPr>
              <a:t>会议记录</a:t>
            </a:r>
          </a:p>
        </p:txBody>
      </p:sp>
      <p:graphicFrame>
        <p:nvGraphicFramePr>
          <p:cNvPr id="5" name="表格 4"/>
          <p:cNvGraphicFramePr>
            <a:graphicFrameLocks noGrp="1"/>
          </p:cNvGraphicFramePr>
          <p:nvPr/>
        </p:nvGraphicFramePr>
        <p:xfrm>
          <a:off x="705667" y="1167795"/>
          <a:ext cx="8790758" cy="5445343"/>
        </p:xfrm>
        <a:graphic>
          <a:graphicData uri="http://schemas.openxmlformats.org/drawingml/2006/table">
            <a:tbl>
              <a:tblPr/>
              <a:tblGrid>
                <a:gridCol w="1488604">
                  <a:extLst>
                    <a:ext uri="{9D8B030D-6E8A-4147-A177-3AD203B41FA5}">
                      <a16:colId xmlns:a16="http://schemas.microsoft.com/office/drawing/2014/main" val="20000"/>
                    </a:ext>
                  </a:extLst>
                </a:gridCol>
                <a:gridCol w="1546048">
                  <a:extLst>
                    <a:ext uri="{9D8B030D-6E8A-4147-A177-3AD203B41FA5}">
                      <a16:colId xmlns:a16="http://schemas.microsoft.com/office/drawing/2014/main" val="20001"/>
                    </a:ext>
                  </a:extLst>
                </a:gridCol>
                <a:gridCol w="1546045">
                  <a:extLst>
                    <a:ext uri="{9D8B030D-6E8A-4147-A177-3AD203B41FA5}">
                      <a16:colId xmlns:a16="http://schemas.microsoft.com/office/drawing/2014/main" val="20002"/>
                    </a:ext>
                  </a:extLst>
                </a:gridCol>
                <a:gridCol w="576506">
                  <a:extLst>
                    <a:ext uri="{9D8B030D-6E8A-4147-A177-3AD203B41FA5}">
                      <a16:colId xmlns:a16="http://schemas.microsoft.com/office/drawing/2014/main" val="20003"/>
                    </a:ext>
                  </a:extLst>
                </a:gridCol>
                <a:gridCol w="813282">
                  <a:extLst>
                    <a:ext uri="{9D8B030D-6E8A-4147-A177-3AD203B41FA5}">
                      <a16:colId xmlns:a16="http://schemas.microsoft.com/office/drawing/2014/main" val="20004"/>
                    </a:ext>
                  </a:extLst>
                </a:gridCol>
                <a:gridCol w="722425">
                  <a:extLst>
                    <a:ext uri="{9D8B030D-6E8A-4147-A177-3AD203B41FA5}">
                      <a16:colId xmlns:a16="http://schemas.microsoft.com/office/drawing/2014/main" val="20005"/>
                    </a:ext>
                  </a:extLst>
                </a:gridCol>
                <a:gridCol w="485649">
                  <a:extLst>
                    <a:ext uri="{9D8B030D-6E8A-4147-A177-3AD203B41FA5}">
                      <a16:colId xmlns:a16="http://schemas.microsoft.com/office/drawing/2014/main" val="20006"/>
                    </a:ext>
                  </a:extLst>
                </a:gridCol>
                <a:gridCol w="1612199">
                  <a:extLst>
                    <a:ext uri="{9D8B030D-6E8A-4147-A177-3AD203B41FA5}">
                      <a16:colId xmlns:a16="http://schemas.microsoft.com/office/drawing/2014/main" val="20007"/>
                    </a:ext>
                  </a:extLst>
                </a:gridCol>
              </a:tblGrid>
              <a:tr h="293984">
                <a:tc>
                  <a:txBody>
                    <a:bodyPr/>
                    <a:lstStyle/>
                    <a:p>
                      <a:pPr algn="ctr" fontAlgn="t">
                        <a:lnSpc>
                          <a:spcPct val="200000"/>
                        </a:lnSpc>
                        <a:spcBef>
                          <a:spcPts val="0"/>
                        </a:spcBef>
                        <a:spcAft>
                          <a:spcPts val="0"/>
                        </a:spcAft>
                      </a:pPr>
                      <a:r>
                        <a:rPr lang="zh-CN" altLang="en-US" sz="1100" b="1" i="0" u="none" strike="noStrike" kern="100">
                          <a:effectLst/>
                          <a:latin typeface="Times New Roman" panose="02020603050405020304" pitchFamily="18" charset="0"/>
                          <a:ea typeface="宋体" panose="02010600030101010101" pitchFamily="2" charset="-122"/>
                        </a:rPr>
                        <a:t>会议主题</a:t>
                      </a:r>
                      <a:endParaRPr lang="zh-CN" altLang="en-US" sz="2000" b="1" i="0" u="none" strike="noStrike">
                        <a:effectLst/>
                        <a:latin typeface="Arial" panose="020B0604020202020204" pitchFamily="34" charset="0"/>
                      </a:endParaRPr>
                    </a:p>
                  </a:txBody>
                  <a:tcPr marL="40831" marR="40831" marT="56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fontAlgn="t">
                        <a:lnSpc>
                          <a:spcPct val="200000"/>
                        </a:lnSpc>
                        <a:spcBef>
                          <a:spcPts val="0"/>
                        </a:spcBef>
                        <a:spcAft>
                          <a:spcPts val="0"/>
                        </a:spcAft>
                      </a:pPr>
                      <a:r>
                        <a:rPr lang="en-US" sz="1100" b="1" i="0" u="none" strike="noStrike" kern="100">
                          <a:effectLst/>
                          <a:latin typeface="Times New Roman" panose="02020603050405020304" pitchFamily="18" charset="0"/>
                          <a:ea typeface="宋体" panose="02010600030101010101" pitchFamily="2" charset="-122"/>
                        </a:rPr>
                        <a:t>PRD-G17 </a:t>
                      </a:r>
                      <a:r>
                        <a:rPr lang="ja-JP" altLang="en-US" sz="1100" b="1" i="0" u="none" strike="noStrike" kern="100">
                          <a:effectLst/>
                          <a:latin typeface="Times New Roman" panose="02020603050405020304" pitchFamily="18" charset="0"/>
                          <a:ea typeface="宋体" panose="02010600030101010101" pitchFamily="2" charset="-122"/>
                        </a:rPr>
                        <a:t>小组与用户代表会议</a:t>
                      </a:r>
                      <a:endParaRPr lang="ja-JP" altLang="en-US" sz="2000" b="1" i="0" u="none" strike="noStrike">
                        <a:effectLst/>
                        <a:latin typeface="Arial" panose="020B0604020202020204" pitchFamily="34" charset="0"/>
                      </a:endParaRPr>
                    </a:p>
                  </a:txBody>
                  <a:tcPr marL="54441" marR="54441" marT="27221" marB="272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gridSpan="2">
                  <a:txBody>
                    <a:bodyPr/>
                    <a:lstStyle/>
                    <a:p>
                      <a:pPr algn="ctr" fontAlgn="t">
                        <a:lnSpc>
                          <a:spcPct val="200000"/>
                        </a:lnSpc>
                        <a:spcBef>
                          <a:spcPts val="0"/>
                        </a:spcBef>
                        <a:spcAft>
                          <a:spcPts val="0"/>
                        </a:spcAft>
                      </a:pPr>
                      <a:r>
                        <a:rPr lang="zh-CN" altLang="en-US" sz="1100" b="1" i="0" u="none" strike="noStrike" kern="100">
                          <a:effectLst/>
                          <a:latin typeface="Times New Roman" panose="02020603050405020304" pitchFamily="18" charset="0"/>
                          <a:ea typeface="宋体" panose="02010600030101010101" pitchFamily="2" charset="-122"/>
                        </a:rPr>
                        <a:t>会议时间</a:t>
                      </a:r>
                      <a:endParaRPr lang="zh-CN" altLang="en-US" sz="2000" b="1" i="0" u="none" strike="noStrike">
                        <a:effectLst/>
                        <a:latin typeface="Arial" panose="020B0604020202020204" pitchFamily="34" charset="0"/>
                      </a:endParaRPr>
                    </a:p>
                  </a:txBody>
                  <a:tcPr marL="54441" marR="54441" marT="27221" marB="272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tc gridSpan="2">
                  <a:txBody>
                    <a:bodyPr/>
                    <a:lstStyle/>
                    <a:p>
                      <a:pPr algn="ctr" fontAlgn="t">
                        <a:lnSpc>
                          <a:spcPct val="200000"/>
                        </a:lnSpc>
                        <a:spcBef>
                          <a:spcPts val="0"/>
                        </a:spcBef>
                        <a:spcAft>
                          <a:spcPts val="0"/>
                        </a:spcAft>
                      </a:pPr>
                      <a:r>
                        <a:rPr lang="en-US" altLang="ja-JP" sz="1100" b="1" i="0" u="none" strike="noStrike" kern="100">
                          <a:effectLst/>
                          <a:latin typeface="Times New Roman" panose="02020603050405020304" pitchFamily="18" charset="0"/>
                          <a:ea typeface="宋体" panose="02010600030101010101" pitchFamily="2" charset="-122"/>
                        </a:rPr>
                        <a:t>2019.01.9 17</a:t>
                      </a:r>
                      <a:r>
                        <a:rPr lang="ja-JP" altLang="en-US" sz="1100" b="1" i="0" u="none" strike="noStrike" kern="100">
                          <a:effectLst/>
                          <a:latin typeface="Times New Roman" panose="02020603050405020304" pitchFamily="18" charset="0"/>
                          <a:ea typeface="宋体" panose="02010600030101010101" pitchFamily="2" charset="-122"/>
                        </a:rPr>
                        <a:t>时</a:t>
                      </a:r>
                      <a:r>
                        <a:rPr lang="en-US" altLang="ja-JP" sz="1100" b="1" i="0" u="none" strike="noStrike" kern="100">
                          <a:effectLst/>
                          <a:latin typeface="Times New Roman" panose="02020603050405020304" pitchFamily="18" charset="0"/>
                          <a:ea typeface="宋体" panose="02010600030101010101" pitchFamily="2" charset="-122"/>
                        </a:rPr>
                        <a:t>00</a:t>
                      </a:r>
                      <a:r>
                        <a:rPr lang="ja-JP" altLang="en-US" sz="1100" b="1" i="0" u="none" strike="noStrike" kern="100">
                          <a:effectLst/>
                          <a:latin typeface="Times New Roman" panose="02020603050405020304" pitchFamily="18" charset="0"/>
                          <a:ea typeface="宋体" panose="02010600030101010101" pitchFamily="2" charset="-122"/>
                        </a:rPr>
                        <a:t>分</a:t>
                      </a:r>
                      <a:endParaRPr lang="ja-JP" altLang="en-US" sz="2000" b="1" i="0" u="none" strike="noStrike">
                        <a:effectLst/>
                        <a:latin typeface="Arial" panose="020B0604020202020204" pitchFamily="34" charset="0"/>
                      </a:endParaRPr>
                    </a:p>
                  </a:txBody>
                  <a:tcPr marL="54441" marR="54441" marT="27221" marB="272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0"/>
                  </a:ext>
                </a:extLst>
              </a:tr>
              <a:tr h="293984">
                <a:tc>
                  <a:txBody>
                    <a:bodyPr/>
                    <a:lstStyle/>
                    <a:p>
                      <a:pPr algn="ctr" fontAlgn="t">
                        <a:lnSpc>
                          <a:spcPct val="200000"/>
                        </a:lnSpc>
                        <a:spcBef>
                          <a:spcPts val="0"/>
                        </a:spcBef>
                        <a:spcAft>
                          <a:spcPts val="0"/>
                        </a:spcAft>
                      </a:pPr>
                      <a:r>
                        <a:rPr lang="zh-CN" altLang="en-US" sz="1100" b="1" i="0" u="none" strike="noStrike" kern="100">
                          <a:effectLst/>
                          <a:latin typeface="Times New Roman" panose="02020603050405020304" pitchFamily="18" charset="0"/>
                          <a:ea typeface="宋体" panose="02010600030101010101" pitchFamily="2" charset="-122"/>
                        </a:rPr>
                        <a:t>会议地点</a:t>
                      </a:r>
                      <a:endParaRPr lang="zh-CN" altLang="en-US" sz="2000" b="1" i="0" u="none" strike="noStrike">
                        <a:effectLst/>
                        <a:latin typeface="Arial" panose="020B0604020202020204" pitchFamily="34" charset="0"/>
                      </a:endParaRPr>
                    </a:p>
                  </a:txBody>
                  <a:tcPr marL="40831" marR="40831" marT="56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fontAlgn="t">
                        <a:lnSpc>
                          <a:spcPct val="200000"/>
                        </a:lnSpc>
                        <a:spcBef>
                          <a:spcPts val="0"/>
                        </a:spcBef>
                        <a:spcAft>
                          <a:spcPts val="0"/>
                        </a:spcAft>
                      </a:pPr>
                      <a:r>
                        <a:rPr lang="zh-CN" altLang="en-US" sz="1100" b="1" i="0" u="none" strike="noStrike" kern="100">
                          <a:effectLst/>
                          <a:latin typeface="Times New Roman" panose="02020603050405020304" pitchFamily="18" charset="0"/>
                          <a:ea typeface="宋体" panose="02010600030101010101" pitchFamily="2" charset="-122"/>
                        </a:rPr>
                        <a:t>理四</a:t>
                      </a:r>
                      <a:r>
                        <a:rPr lang="en-US" altLang="zh-CN" sz="1100" b="1" i="0" u="none" strike="noStrike" kern="100">
                          <a:effectLst/>
                          <a:latin typeface="Times New Roman" panose="02020603050405020304" pitchFamily="18" charset="0"/>
                          <a:ea typeface="宋体" panose="02010600030101010101" pitchFamily="2" charset="-122"/>
                        </a:rPr>
                        <a:t>504</a:t>
                      </a:r>
                      <a:r>
                        <a:rPr lang="zh-CN" altLang="en-US" sz="1100" b="1" i="0" u="none" strike="noStrike" kern="100">
                          <a:effectLst/>
                          <a:latin typeface="Times New Roman" panose="02020603050405020304" pitchFamily="18" charset="0"/>
                          <a:ea typeface="宋体" panose="02010600030101010101" pitchFamily="2" charset="-122"/>
                        </a:rPr>
                        <a:t>办公室</a:t>
                      </a:r>
                      <a:endParaRPr lang="zh-CN" altLang="en-US" sz="2000" b="1" i="0" u="none" strike="noStrike">
                        <a:effectLst/>
                        <a:latin typeface="Arial" panose="020B0604020202020204" pitchFamily="34" charset="0"/>
                      </a:endParaRPr>
                    </a:p>
                  </a:txBody>
                  <a:tcPr marL="54441" marR="54441" marT="27221" marB="272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gridSpan="2">
                  <a:txBody>
                    <a:bodyPr/>
                    <a:lstStyle/>
                    <a:p>
                      <a:pPr algn="ctr" fontAlgn="t">
                        <a:lnSpc>
                          <a:spcPct val="200000"/>
                        </a:lnSpc>
                        <a:spcBef>
                          <a:spcPts val="0"/>
                        </a:spcBef>
                        <a:spcAft>
                          <a:spcPts val="0"/>
                        </a:spcAft>
                      </a:pPr>
                      <a:r>
                        <a:rPr lang="zh-CN" altLang="en-US" sz="1100" b="1" i="0" u="none" strike="noStrike" kern="100">
                          <a:effectLst/>
                          <a:latin typeface="Times New Roman" panose="02020603050405020304" pitchFamily="18" charset="0"/>
                          <a:ea typeface="宋体" panose="02010600030101010101" pitchFamily="2" charset="-122"/>
                        </a:rPr>
                        <a:t>记 录 人</a:t>
                      </a:r>
                      <a:endParaRPr lang="zh-CN" altLang="en-US" sz="2000" b="1" i="0" u="none" strike="noStrike">
                        <a:effectLst/>
                        <a:latin typeface="Arial" panose="020B0604020202020204" pitchFamily="34" charset="0"/>
                      </a:endParaRPr>
                    </a:p>
                  </a:txBody>
                  <a:tcPr marL="54441" marR="54441" marT="27221" marB="272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tc gridSpan="2">
                  <a:txBody>
                    <a:bodyPr/>
                    <a:lstStyle/>
                    <a:p>
                      <a:pPr algn="ctr" fontAlgn="t">
                        <a:lnSpc>
                          <a:spcPct val="200000"/>
                        </a:lnSpc>
                        <a:spcBef>
                          <a:spcPts val="0"/>
                        </a:spcBef>
                        <a:spcAft>
                          <a:spcPts val="0"/>
                        </a:spcAft>
                      </a:pPr>
                      <a:r>
                        <a:rPr lang="zh-CN" altLang="en-US" sz="1100" b="1" i="0" u="none" strike="noStrike" kern="100">
                          <a:effectLst/>
                          <a:latin typeface="Times New Roman" panose="02020603050405020304" pitchFamily="18" charset="0"/>
                          <a:ea typeface="宋体" panose="02010600030101010101" pitchFamily="2" charset="-122"/>
                        </a:rPr>
                        <a:t>童欣</a:t>
                      </a:r>
                      <a:endParaRPr lang="zh-CN" altLang="en-US" sz="2000" b="1" i="0" u="none" strike="noStrike">
                        <a:effectLst/>
                        <a:latin typeface="Arial" panose="020B0604020202020204" pitchFamily="34" charset="0"/>
                      </a:endParaRPr>
                    </a:p>
                  </a:txBody>
                  <a:tcPr marL="54441" marR="54441" marT="27221" marB="272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1"/>
                  </a:ext>
                </a:extLst>
              </a:tr>
              <a:tr h="0">
                <a:tc>
                  <a:txBody>
                    <a:bodyPr/>
                    <a:lstStyle/>
                    <a:p>
                      <a:pPr algn="ctr" fontAlgn="ctr">
                        <a:lnSpc>
                          <a:spcPct val="200000"/>
                        </a:lnSpc>
                        <a:spcBef>
                          <a:spcPts val="0"/>
                        </a:spcBef>
                        <a:spcAft>
                          <a:spcPts val="0"/>
                        </a:spcAft>
                      </a:pPr>
                      <a:r>
                        <a:rPr lang="zh-CN" altLang="en-US" sz="1100" b="1" i="0" u="none" strike="noStrike" kern="100" dirty="0">
                          <a:effectLst/>
                          <a:latin typeface="Times New Roman" panose="02020603050405020304" pitchFamily="18" charset="0"/>
                          <a:ea typeface="宋体" panose="02010600030101010101" pitchFamily="2" charset="-122"/>
                        </a:rPr>
                        <a:t>身份</a:t>
                      </a:r>
                      <a:endParaRPr lang="zh-CN" altLang="en-US" sz="2000" b="1" i="0" u="none" strike="noStrike" dirty="0">
                        <a:effectLst/>
                        <a:latin typeface="Arial" panose="020B0604020202020204" pitchFamily="34" charset="0"/>
                      </a:endParaRPr>
                    </a:p>
                  </a:txBody>
                  <a:tcPr marL="40831" marR="40831" marT="567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200000"/>
                        </a:lnSpc>
                        <a:spcBef>
                          <a:spcPts val="0"/>
                        </a:spcBef>
                        <a:spcAft>
                          <a:spcPts val="0"/>
                        </a:spcAft>
                      </a:pPr>
                      <a:r>
                        <a:rPr lang="zh-CN" altLang="en-US" sz="1100" b="1" i="0" u="none" strike="noStrike" kern="100">
                          <a:effectLst/>
                          <a:latin typeface="Times New Roman" panose="02020603050405020304" pitchFamily="18" charset="0"/>
                          <a:ea typeface="宋体" panose="02010600030101010101" pitchFamily="2" charset="-122"/>
                        </a:rPr>
                        <a:t>开发人员</a:t>
                      </a:r>
                      <a:endParaRPr lang="zh-CN" altLang="en-US" sz="2000" b="1" i="0" u="none" strike="noStrike">
                        <a:effectLst/>
                        <a:latin typeface="Arial" panose="020B0604020202020204" pitchFamily="34" charset="0"/>
                      </a:endParaRPr>
                    </a:p>
                    <a:p>
                      <a:pPr algn="ctr" fontAlgn="t">
                        <a:lnSpc>
                          <a:spcPct val="200000"/>
                        </a:lnSpc>
                        <a:spcBef>
                          <a:spcPts val="0"/>
                        </a:spcBef>
                        <a:spcAft>
                          <a:spcPts val="0"/>
                        </a:spcAft>
                      </a:pPr>
                      <a:r>
                        <a:rPr lang="zh-CN" altLang="en-US" sz="1100" b="1" i="0" u="none" strike="noStrike" kern="100">
                          <a:effectLst/>
                          <a:latin typeface="Times New Roman" panose="02020603050405020304" pitchFamily="18" charset="0"/>
                          <a:ea typeface="宋体" panose="02010600030101010101" pitchFamily="2" charset="-122"/>
                        </a:rPr>
                        <a:t> </a:t>
                      </a:r>
                      <a:endParaRPr lang="zh-CN" altLang="en-US" sz="2000" b="1" i="0" u="none" strike="noStrike">
                        <a:effectLst/>
                        <a:latin typeface="Arial" panose="020B0604020202020204" pitchFamily="34" charset="0"/>
                      </a:endParaRPr>
                    </a:p>
                  </a:txBody>
                  <a:tcPr marL="40831" marR="40831" marT="56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200000"/>
                        </a:lnSpc>
                        <a:spcBef>
                          <a:spcPts val="0"/>
                        </a:spcBef>
                        <a:spcAft>
                          <a:spcPts val="0"/>
                        </a:spcAft>
                      </a:pPr>
                      <a:r>
                        <a:rPr lang="zh-CN" altLang="en-US" sz="1100" b="1" i="0" u="none" strike="noStrike" kern="100" dirty="0">
                          <a:effectLst/>
                          <a:latin typeface="Times New Roman" panose="02020603050405020304" pitchFamily="18" charset="0"/>
                          <a:ea typeface="宋体" panose="02010600030101010101" pitchFamily="2" charset="-122"/>
                        </a:rPr>
                        <a:t>教师代表</a:t>
                      </a:r>
                      <a:endParaRPr lang="zh-CN" altLang="en-US" sz="2000" b="1" i="0" u="none" strike="noStrike" dirty="0">
                        <a:effectLst/>
                        <a:latin typeface="Arial" panose="020B0604020202020204" pitchFamily="34" charset="0"/>
                      </a:endParaRPr>
                    </a:p>
                  </a:txBody>
                  <a:tcPr marL="40831" marR="40831" marT="56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fontAlgn="t">
                        <a:lnSpc>
                          <a:spcPct val="200000"/>
                        </a:lnSpc>
                        <a:spcBef>
                          <a:spcPts val="0"/>
                        </a:spcBef>
                        <a:spcAft>
                          <a:spcPts val="0"/>
                        </a:spcAft>
                      </a:pPr>
                      <a:r>
                        <a:rPr lang="zh-CN" altLang="en-US" sz="1100" b="1" i="0" u="none" strike="noStrike" kern="100">
                          <a:effectLst/>
                          <a:latin typeface="Times New Roman" panose="02020603050405020304" pitchFamily="18" charset="0"/>
                          <a:ea typeface="宋体" panose="02010600030101010101" pitchFamily="2" charset="-122"/>
                        </a:rPr>
                        <a:t>管理员</a:t>
                      </a:r>
                      <a:endParaRPr lang="zh-CN" altLang="en-US" sz="2000" b="1" i="0" u="none" strike="noStrike">
                        <a:effectLst/>
                        <a:latin typeface="Arial" panose="020B0604020202020204" pitchFamily="34" charset="0"/>
                      </a:endParaRPr>
                    </a:p>
                  </a:txBody>
                  <a:tcPr marL="54441" marR="54441" marT="27221" marB="272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tc gridSpan="2">
                  <a:txBody>
                    <a:bodyPr/>
                    <a:lstStyle/>
                    <a:p>
                      <a:pPr algn="ctr" fontAlgn="t">
                        <a:lnSpc>
                          <a:spcPct val="200000"/>
                        </a:lnSpc>
                        <a:spcBef>
                          <a:spcPts val="0"/>
                        </a:spcBef>
                        <a:spcAft>
                          <a:spcPts val="0"/>
                        </a:spcAft>
                      </a:pPr>
                      <a:r>
                        <a:rPr lang="zh-CN" altLang="en-US" sz="1100" b="1" i="0" u="none" strike="noStrike" kern="100">
                          <a:effectLst/>
                          <a:latin typeface="Times New Roman" panose="02020603050405020304" pitchFamily="18" charset="0"/>
                          <a:ea typeface="宋体" panose="02010600030101010101" pitchFamily="2" charset="-122"/>
                        </a:rPr>
                        <a:t>游客代表</a:t>
                      </a:r>
                      <a:endParaRPr lang="zh-CN" altLang="en-US" sz="2000" b="1" i="0" u="none" strike="noStrike">
                        <a:effectLst/>
                        <a:latin typeface="Arial" panose="020B0604020202020204" pitchFamily="34" charset="0"/>
                      </a:endParaRPr>
                    </a:p>
                  </a:txBody>
                  <a:tcPr marL="54441" marR="54441" marT="27221" marB="272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tc>
                  <a:txBody>
                    <a:bodyPr/>
                    <a:lstStyle/>
                    <a:p>
                      <a:pPr algn="ctr" fontAlgn="t">
                        <a:lnSpc>
                          <a:spcPct val="200000"/>
                        </a:lnSpc>
                        <a:spcBef>
                          <a:spcPts val="0"/>
                        </a:spcBef>
                        <a:spcAft>
                          <a:spcPts val="0"/>
                        </a:spcAft>
                      </a:pPr>
                      <a:r>
                        <a:rPr lang="zh-CN" altLang="en-US" sz="1100" b="1" i="0" u="none" strike="noStrike" kern="100">
                          <a:effectLst/>
                          <a:latin typeface="Times New Roman" panose="02020603050405020304" pitchFamily="18" charset="0"/>
                          <a:ea typeface="宋体" panose="02010600030101010101" pitchFamily="2" charset="-122"/>
                        </a:rPr>
                        <a:t>学生代表</a:t>
                      </a:r>
                      <a:endParaRPr lang="zh-CN" altLang="en-US" sz="2000" b="1" i="0" u="none" strike="noStrike">
                        <a:effectLst/>
                        <a:latin typeface="Arial" panose="020B0604020202020204" pitchFamily="34" charset="0"/>
                      </a:endParaRPr>
                    </a:p>
                    <a:p>
                      <a:pPr algn="ctr" fontAlgn="t">
                        <a:lnSpc>
                          <a:spcPct val="200000"/>
                        </a:lnSpc>
                        <a:spcBef>
                          <a:spcPts val="0"/>
                        </a:spcBef>
                        <a:spcAft>
                          <a:spcPts val="0"/>
                        </a:spcAft>
                      </a:pPr>
                      <a:r>
                        <a:rPr lang="zh-CN" altLang="en-US" sz="1100" b="1" i="0" u="none" strike="noStrike" kern="100">
                          <a:effectLst/>
                          <a:latin typeface="Times New Roman" panose="02020603050405020304" pitchFamily="18" charset="0"/>
                          <a:ea typeface="宋体" panose="02010600030101010101" pitchFamily="2" charset="-122"/>
                        </a:rPr>
                        <a:t> </a:t>
                      </a:r>
                      <a:endParaRPr lang="zh-CN" altLang="en-US" sz="2000" b="1" i="0" u="none" strike="noStrike">
                        <a:effectLst/>
                        <a:latin typeface="Arial" panose="020B0604020202020204" pitchFamily="34" charset="0"/>
                      </a:endParaRPr>
                    </a:p>
                  </a:txBody>
                  <a:tcPr marL="40831" marR="40831" marT="56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93984">
                <a:tc>
                  <a:txBody>
                    <a:bodyPr/>
                    <a:lstStyle/>
                    <a:p>
                      <a:pPr algn="ctr" fontAlgn="ctr">
                        <a:lnSpc>
                          <a:spcPct val="200000"/>
                        </a:lnSpc>
                        <a:spcBef>
                          <a:spcPts val="0"/>
                        </a:spcBef>
                        <a:spcAft>
                          <a:spcPts val="0"/>
                        </a:spcAft>
                      </a:pPr>
                      <a:r>
                        <a:rPr lang="zh-CN" altLang="en-US" sz="1100" b="1" i="0" u="none" strike="noStrike" kern="100">
                          <a:effectLst/>
                          <a:latin typeface="Times New Roman" panose="02020603050405020304" pitchFamily="18" charset="0"/>
                          <a:ea typeface="宋体" panose="02010600030101010101" pitchFamily="2" charset="-122"/>
                        </a:rPr>
                        <a:t>用户代表</a:t>
                      </a:r>
                      <a:endParaRPr lang="zh-CN" altLang="en-US" sz="2000" b="1" i="0" u="none" strike="noStrike">
                        <a:effectLst/>
                        <a:latin typeface="Arial" panose="020B0604020202020204" pitchFamily="34" charset="0"/>
                      </a:endParaRPr>
                    </a:p>
                  </a:txBody>
                  <a:tcPr marL="40831" marR="40831" marT="567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200000"/>
                        </a:lnSpc>
                        <a:spcBef>
                          <a:spcPts val="0"/>
                        </a:spcBef>
                        <a:spcAft>
                          <a:spcPts val="0"/>
                        </a:spcAft>
                      </a:pPr>
                      <a:r>
                        <a:rPr lang="zh-CN" altLang="en-US" sz="1100" b="1" i="0" u="none" strike="noStrike" kern="100">
                          <a:effectLst/>
                          <a:latin typeface="Times New Roman" panose="02020603050405020304" pitchFamily="18" charset="0"/>
                          <a:ea typeface="宋体" panose="02010600030101010101" pitchFamily="2" charset="-122"/>
                        </a:rPr>
                        <a:t>彭慧铭</a:t>
                      </a:r>
                      <a:endParaRPr lang="zh-CN" altLang="en-US" sz="2000" b="1" i="0" u="none" strike="noStrike">
                        <a:effectLst/>
                        <a:latin typeface="Arial" panose="020B0604020202020204" pitchFamily="34" charset="0"/>
                      </a:endParaRPr>
                    </a:p>
                  </a:txBody>
                  <a:tcPr marL="40831" marR="40831" marT="56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200000"/>
                        </a:lnSpc>
                        <a:spcBef>
                          <a:spcPts val="0"/>
                        </a:spcBef>
                        <a:spcAft>
                          <a:spcPts val="0"/>
                        </a:spcAft>
                      </a:pPr>
                      <a:r>
                        <a:rPr lang="zh-CN" altLang="en-US" sz="1100" b="1" i="0" u="none" strike="noStrike" kern="100">
                          <a:effectLst/>
                          <a:latin typeface="Times New Roman" panose="02020603050405020304" pitchFamily="18" charset="0"/>
                          <a:ea typeface="宋体" panose="02010600030101010101" pitchFamily="2" charset="-122"/>
                        </a:rPr>
                        <a:t>杨枨</a:t>
                      </a:r>
                      <a:endParaRPr lang="zh-CN" altLang="en-US" sz="2000" b="1" i="0" u="none" strike="noStrike">
                        <a:effectLst/>
                        <a:latin typeface="Arial" panose="020B0604020202020204" pitchFamily="34" charset="0"/>
                      </a:endParaRPr>
                    </a:p>
                  </a:txBody>
                  <a:tcPr marL="40831" marR="40831" marT="56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fontAlgn="t">
                        <a:lnSpc>
                          <a:spcPct val="200000"/>
                        </a:lnSpc>
                        <a:spcBef>
                          <a:spcPts val="0"/>
                        </a:spcBef>
                        <a:spcAft>
                          <a:spcPts val="0"/>
                        </a:spcAft>
                      </a:pPr>
                      <a:r>
                        <a:rPr lang="zh-CN" altLang="en-US" sz="1100" b="1" i="0" u="none" strike="noStrike" kern="100">
                          <a:effectLst/>
                          <a:latin typeface="Times New Roman" panose="02020603050405020304" pitchFamily="18" charset="0"/>
                          <a:ea typeface="宋体" panose="02010600030101010101" pitchFamily="2" charset="-122"/>
                        </a:rPr>
                        <a:t>潘琳</a:t>
                      </a:r>
                      <a:endParaRPr lang="zh-CN" altLang="en-US" sz="2000" b="1" i="0" u="none" strike="noStrike">
                        <a:effectLst/>
                        <a:latin typeface="Arial" panose="020B0604020202020204" pitchFamily="34" charset="0"/>
                      </a:endParaRPr>
                    </a:p>
                  </a:txBody>
                  <a:tcPr marL="54441" marR="54441" marT="27221" marB="272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tc gridSpan="2">
                  <a:txBody>
                    <a:bodyPr/>
                    <a:lstStyle/>
                    <a:p>
                      <a:pPr algn="ctr" fontAlgn="t">
                        <a:lnSpc>
                          <a:spcPct val="200000"/>
                        </a:lnSpc>
                        <a:spcBef>
                          <a:spcPts val="0"/>
                        </a:spcBef>
                        <a:spcAft>
                          <a:spcPts val="0"/>
                        </a:spcAft>
                      </a:pPr>
                      <a:r>
                        <a:rPr lang="zh-CN" altLang="en-US" sz="1100" b="1" i="0" u="none" strike="noStrike" kern="100">
                          <a:effectLst/>
                          <a:latin typeface="Times New Roman" panose="02020603050405020304" pitchFamily="18" charset="0"/>
                          <a:ea typeface="宋体" panose="02010600030101010101" pitchFamily="2" charset="-122"/>
                        </a:rPr>
                        <a:t>雷震</a:t>
                      </a:r>
                      <a:endParaRPr lang="zh-CN" altLang="en-US" sz="2000" b="1" i="0" u="none" strike="noStrike">
                        <a:effectLst/>
                        <a:latin typeface="Arial" panose="020B0604020202020204" pitchFamily="34" charset="0"/>
                      </a:endParaRPr>
                    </a:p>
                  </a:txBody>
                  <a:tcPr marL="54441" marR="54441" marT="27221" marB="272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tc>
                  <a:txBody>
                    <a:bodyPr/>
                    <a:lstStyle/>
                    <a:p>
                      <a:pPr algn="ctr" fontAlgn="t">
                        <a:lnSpc>
                          <a:spcPct val="200000"/>
                        </a:lnSpc>
                        <a:spcBef>
                          <a:spcPts val="0"/>
                        </a:spcBef>
                        <a:spcAft>
                          <a:spcPts val="0"/>
                        </a:spcAft>
                      </a:pPr>
                      <a:r>
                        <a:rPr lang="zh-CN" altLang="en-US" sz="1100" b="1" i="0" u="none" strike="noStrike" kern="100">
                          <a:effectLst/>
                          <a:latin typeface="Times New Roman" panose="02020603050405020304" pitchFamily="18" charset="0"/>
                          <a:ea typeface="宋体" panose="02010600030101010101" pitchFamily="2" charset="-122"/>
                        </a:rPr>
                        <a:t>罗培铖</a:t>
                      </a:r>
                      <a:endParaRPr lang="zh-CN" altLang="en-US" sz="2000" b="1" i="0" u="none" strike="noStrike">
                        <a:effectLst/>
                        <a:latin typeface="Arial" panose="020B0604020202020204" pitchFamily="34" charset="0"/>
                      </a:endParaRPr>
                    </a:p>
                  </a:txBody>
                  <a:tcPr marL="40831" marR="40831" marT="56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93984">
                <a:tc>
                  <a:txBody>
                    <a:bodyPr/>
                    <a:lstStyle/>
                    <a:p>
                      <a:pPr algn="ctr" fontAlgn="ctr">
                        <a:lnSpc>
                          <a:spcPct val="200000"/>
                        </a:lnSpc>
                        <a:spcBef>
                          <a:spcPts val="0"/>
                        </a:spcBef>
                        <a:spcAft>
                          <a:spcPts val="0"/>
                        </a:spcAft>
                      </a:pPr>
                      <a:r>
                        <a:rPr lang="zh-CN" altLang="en-US" sz="1100" b="1" i="0" u="none" strike="noStrike" kern="100">
                          <a:effectLst/>
                          <a:latin typeface="Times New Roman" panose="02020603050405020304" pitchFamily="18" charset="0"/>
                          <a:ea typeface="宋体" panose="02010600030101010101" pitchFamily="2" charset="-122"/>
                        </a:rPr>
                        <a:t>参会人员</a:t>
                      </a:r>
                      <a:endParaRPr lang="zh-CN" altLang="en-US" sz="2000" b="1" i="0" u="none" strike="noStrike">
                        <a:effectLst/>
                        <a:latin typeface="Arial" panose="020B0604020202020204" pitchFamily="34" charset="0"/>
                      </a:endParaRPr>
                    </a:p>
                  </a:txBody>
                  <a:tcPr marL="40831" marR="40831" marT="567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7">
                  <a:txBody>
                    <a:bodyPr/>
                    <a:lstStyle/>
                    <a:p>
                      <a:pPr algn="ctr" fontAlgn="t">
                        <a:lnSpc>
                          <a:spcPct val="200000"/>
                        </a:lnSpc>
                        <a:spcBef>
                          <a:spcPts val="0"/>
                        </a:spcBef>
                        <a:spcAft>
                          <a:spcPts val="0"/>
                        </a:spcAft>
                      </a:pPr>
                      <a:r>
                        <a:rPr lang="zh-CN" altLang="en-US" sz="1100" b="1" i="0" u="none" strike="noStrike" kern="100">
                          <a:effectLst/>
                          <a:latin typeface="Times New Roman" panose="02020603050405020304" pitchFamily="18" charset="0"/>
                          <a:ea typeface="宋体" panose="02010600030101010101" pitchFamily="2" charset="-122"/>
                        </a:rPr>
                        <a:t>童欣，陈婧唯，陈雅菁，吴自强，刘震，陈雅菁</a:t>
                      </a:r>
                      <a:endParaRPr lang="zh-CN" altLang="en-US" sz="2000" b="1" i="0" u="none" strike="noStrike">
                        <a:effectLst/>
                        <a:latin typeface="Arial" panose="020B0604020202020204" pitchFamily="34" charset="0"/>
                      </a:endParaRPr>
                    </a:p>
                  </a:txBody>
                  <a:tcPr marL="54441" marR="54441" marT="27221" marB="272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r h="293984">
                <a:tc>
                  <a:txBody>
                    <a:bodyPr/>
                    <a:lstStyle/>
                    <a:p>
                      <a:pPr algn="ctr" fontAlgn="t">
                        <a:lnSpc>
                          <a:spcPct val="200000"/>
                        </a:lnSpc>
                        <a:spcBef>
                          <a:spcPts val="0"/>
                        </a:spcBef>
                        <a:spcAft>
                          <a:spcPts val="0"/>
                        </a:spcAft>
                      </a:pPr>
                      <a:r>
                        <a:rPr lang="zh-CN" altLang="en-US" sz="1100" b="1" i="0" u="none" strike="noStrike" kern="100">
                          <a:effectLst/>
                          <a:latin typeface="Times New Roman" panose="02020603050405020304" pitchFamily="18" charset="0"/>
                          <a:ea typeface="宋体" panose="02010600030101010101" pitchFamily="2" charset="-122"/>
                        </a:rPr>
                        <a:t>请假人员</a:t>
                      </a:r>
                      <a:endParaRPr lang="zh-CN" altLang="en-US" sz="2000" b="1" i="0" u="none" strike="noStrike">
                        <a:effectLst/>
                        <a:latin typeface="Arial" panose="020B0604020202020204" pitchFamily="34" charset="0"/>
                      </a:endParaRPr>
                    </a:p>
                  </a:txBody>
                  <a:tcPr marL="40831" marR="40831" marT="567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fontAlgn="t">
                        <a:lnSpc>
                          <a:spcPct val="200000"/>
                        </a:lnSpc>
                        <a:spcBef>
                          <a:spcPts val="0"/>
                        </a:spcBef>
                        <a:spcAft>
                          <a:spcPts val="0"/>
                        </a:spcAft>
                      </a:pPr>
                      <a:r>
                        <a:rPr lang="zh-CN" altLang="en-US" sz="1100" b="1" i="0" u="none" strike="noStrike" kern="100">
                          <a:effectLst/>
                          <a:latin typeface="Times New Roman" panose="02020603050405020304" pitchFamily="18" charset="0"/>
                          <a:ea typeface="宋体" panose="02010600030101010101" pitchFamily="2" charset="-122"/>
                        </a:rPr>
                        <a:t>张天颖</a:t>
                      </a:r>
                      <a:endParaRPr lang="zh-CN" altLang="en-US" sz="2000" b="1" i="0" u="none" strike="noStrike">
                        <a:effectLst/>
                        <a:latin typeface="Arial" panose="020B0604020202020204" pitchFamily="34" charset="0"/>
                      </a:endParaRPr>
                    </a:p>
                  </a:txBody>
                  <a:tcPr marL="54441" marR="54441" marT="27221" marB="272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gridSpan="2">
                  <a:txBody>
                    <a:bodyPr/>
                    <a:lstStyle/>
                    <a:p>
                      <a:pPr algn="ctr" fontAlgn="t">
                        <a:lnSpc>
                          <a:spcPct val="200000"/>
                        </a:lnSpc>
                        <a:spcBef>
                          <a:spcPts val="0"/>
                        </a:spcBef>
                        <a:spcAft>
                          <a:spcPts val="0"/>
                        </a:spcAft>
                      </a:pPr>
                      <a:r>
                        <a:rPr lang="zh-CN" altLang="en-US" sz="1100" b="1" i="0" u="none" strike="noStrike" kern="100">
                          <a:effectLst/>
                          <a:latin typeface="Times New Roman" panose="02020603050405020304" pitchFamily="18" charset="0"/>
                          <a:ea typeface="宋体" panose="02010600030101010101" pitchFamily="2" charset="-122"/>
                        </a:rPr>
                        <a:t>会议时长</a:t>
                      </a:r>
                      <a:endParaRPr lang="zh-CN" altLang="en-US" sz="2000" b="1" i="0" u="none" strike="noStrike">
                        <a:effectLst/>
                        <a:latin typeface="Arial" panose="020B0604020202020204" pitchFamily="34" charset="0"/>
                      </a:endParaRPr>
                    </a:p>
                  </a:txBody>
                  <a:tcPr marL="54441" marR="54441" marT="27221" marB="272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tc gridSpan="2">
                  <a:txBody>
                    <a:bodyPr/>
                    <a:lstStyle/>
                    <a:p>
                      <a:pPr algn="ctr" fontAlgn="t">
                        <a:lnSpc>
                          <a:spcPct val="200000"/>
                        </a:lnSpc>
                        <a:spcBef>
                          <a:spcPts val="0"/>
                        </a:spcBef>
                        <a:spcAft>
                          <a:spcPts val="0"/>
                        </a:spcAft>
                      </a:pPr>
                      <a:r>
                        <a:rPr lang="en-US" altLang="ja-JP" sz="1100" b="1" i="0" u="none" strike="noStrike" kern="100">
                          <a:effectLst/>
                          <a:latin typeface="Times New Roman" panose="02020603050405020304" pitchFamily="18" charset="0"/>
                          <a:ea typeface="宋体" panose="02010600030101010101" pitchFamily="2" charset="-122"/>
                        </a:rPr>
                        <a:t>30</a:t>
                      </a:r>
                      <a:r>
                        <a:rPr lang="ja-JP" altLang="en-US" sz="1100" b="1" i="0" u="none" strike="noStrike" kern="100">
                          <a:effectLst/>
                          <a:latin typeface="Times New Roman" panose="02020603050405020304" pitchFamily="18" charset="0"/>
                          <a:ea typeface="宋体" panose="02010600030101010101" pitchFamily="2" charset="-122"/>
                        </a:rPr>
                        <a:t>分钟</a:t>
                      </a:r>
                      <a:endParaRPr lang="ja-JP" altLang="en-US" sz="2000" b="1" i="0" u="none" strike="noStrike">
                        <a:effectLst/>
                        <a:latin typeface="Arial" panose="020B0604020202020204" pitchFamily="34" charset="0"/>
                      </a:endParaRPr>
                    </a:p>
                  </a:txBody>
                  <a:tcPr marL="54441" marR="54441" marT="27221" marB="272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5"/>
                  </a:ext>
                </a:extLst>
              </a:tr>
              <a:tr h="1709461">
                <a:tc gridSpan="8">
                  <a:txBody>
                    <a:bodyPr/>
                    <a:lstStyle/>
                    <a:p>
                      <a:pPr algn="just" fontAlgn="t">
                        <a:lnSpc>
                          <a:spcPct val="150000"/>
                        </a:lnSpc>
                        <a:spcBef>
                          <a:spcPts val="0"/>
                        </a:spcBef>
                        <a:spcAft>
                          <a:spcPts val="0"/>
                        </a:spcAft>
                      </a:pPr>
                      <a:r>
                        <a:rPr lang="ja-JP" altLang="en-US" sz="1100" b="1" i="0" u="none" strike="noStrike" kern="100" dirty="0">
                          <a:effectLst/>
                          <a:latin typeface="Times New Roman" panose="02020603050405020304" pitchFamily="18" charset="0"/>
                          <a:ea typeface="宋体" panose="02010600030101010101" pitchFamily="2" charset="-122"/>
                        </a:rPr>
                        <a:t>      摘要：为了解决冲突的</a:t>
                      </a:r>
                      <a:r>
                        <a:rPr lang="en-US" sz="1100" b="1" i="0" u="none" strike="noStrike" kern="100" dirty="0">
                          <a:effectLst/>
                          <a:latin typeface="Times New Roman" panose="02020603050405020304" pitchFamily="18" charset="0"/>
                          <a:ea typeface="宋体" panose="02010600030101010101" pitchFamily="2" charset="-122"/>
                        </a:rPr>
                        <a:t>JAD</a:t>
                      </a:r>
                      <a:r>
                        <a:rPr lang="ja-JP" altLang="en-US" sz="1100" b="1" i="0" u="none" strike="noStrike" kern="100" dirty="0">
                          <a:effectLst/>
                          <a:latin typeface="Times New Roman" panose="02020603050405020304" pitchFamily="18" charset="0"/>
                          <a:ea typeface="宋体" panose="02010600030101010101" pitchFamily="2" charset="-122"/>
                        </a:rPr>
                        <a:t>会议</a:t>
                      </a:r>
                      <a:endParaRPr lang="ja-JP" altLang="en-US" sz="2000" b="1" i="0" u="none" strike="noStrike" dirty="0">
                        <a:effectLst/>
                        <a:latin typeface="Arial" panose="020B0604020202020204" pitchFamily="34" charset="0"/>
                      </a:endParaRPr>
                    </a:p>
                    <a:p>
                      <a:pPr algn="just" fontAlgn="t">
                        <a:lnSpc>
                          <a:spcPct val="150000"/>
                        </a:lnSpc>
                        <a:spcBef>
                          <a:spcPts val="0"/>
                        </a:spcBef>
                        <a:spcAft>
                          <a:spcPts val="0"/>
                        </a:spcAft>
                      </a:pPr>
                      <a:r>
                        <a:rPr lang="ja-JP" altLang="en-US" sz="1100" b="1" i="0" u="none" strike="noStrike" kern="100" dirty="0">
                          <a:effectLst/>
                          <a:latin typeface="Times New Roman" panose="02020603050405020304" pitchFamily="18" charset="0"/>
                          <a:ea typeface="宋体" panose="02010600030101010101" pitchFamily="2" charset="-122"/>
                        </a:rPr>
                        <a:t>       </a:t>
                      </a:r>
                      <a:r>
                        <a:rPr lang="en-US" altLang="ja-JP" sz="1100" b="1" i="0" u="none" strike="noStrike" kern="100" dirty="0">
                          <a:effectLst/>
                          <a:latin typeface="Times New Roman" panose="02020603050405020304" pitchFamily="18" charset="0"/>
                          <a:ea typeface="宋体" panose="02010600030101010101" pitchFamily="2" charset="-122"/>
                        </a:rPr>
                        <a:t>1</a:t>
                      </a:r>
                      <a:r>
                        <a:rPr lang="ja-JP" altLang="en-US" sz="1100" b="1" i="0" u="none" strike="noStrike" kern="100" dirty="0">
                          <a:effectLst/>
                          <a:latin typeface="Times New Roman" panose="02020603050405020304" pitchFamily="18" charset="0"/>
                          <a:ea typeface="宋体" panose="02010600030101010101" pitchFamily="2" charset="-122"/>
                        </a:rPr>
                        <a:t>月</a:t>
                      </a:r>
                      <a:r>
                        <a:rPr lang="en-US" altLang="ja-JP" sz="1100" b="1" i="0" u="none" strike="noStrike" kern="100" dirty="0">
                          <a:effectLst/>
                          <a:latin typeface="Times New Roman" panose="02020603050405020304" pitchFamily="18" charset="0"/>
                          <a:ea typeface="宋体" panose="02010600030101010101" pitchFamily="2" charset="-122"/>
                        </a:rPr>
                        <a:t>9</a:t>
                      </a:r>
                      <a:r>
                        <a:rPr lang="ja-JP" altLang="en-US" sz="1100" b="1" i="0" u="none" strike="noStrike" kern="100" dirty="0">
                          <a:effectLst/>
                          <a:latin typeface="Times New Roman" panose="02020603050405020304" pitchFamily="18" charset="0"/>
                          <a:ea typeface="宋体" panose="02010600030101010101" pitchFamily="2" charset="-122"/>
                        </a:rPr>
                        <a:t>日对各位用户代表进行了</a:t>
                      </a:r>
                      <a:r>
                        <a:rPr lang="en-US" sz="1100" b="1" i="0" u="none" strike="noStrike" kern="100" dirty="0">
                          <a:effectLst/>
                          <a:latin typeface="Times New Roman" panose="02020603050405020304" pitchFamily="18" charset="0"/>
                          <a:ea typeface="宋体" panose="02010600030101010101" pitchFamily="2" charset="-122"/>
                        </a:rPr>
                        <a:t>JAD</a:t>
                      </a:r>
                      <a:r>
                        <a:rPr lang="ja-JP" altLang="en-US" sz="1100" b="1" i="0" u="none" strike="noStrike" kern="100" dirty="0">
                          <a:effectLst/>
                          <a:latin typeface="Times New Roman" panose="02020603050405020304" pitchFamily="18" charset="0"/>
                          <a:ea typeface="宋体" panose="02010600030101010101" pitchFamily="2" charset="-122"/>
                        </a:rPr>
                        <a:t>解决冲突的会议。</a:t>
                      </a:r>
                      <a:endParaRPr lang="ja-JP" altLang="en-US" sz="2000" b="1" i="0" u="none" strike="noStrike" dirty="0">
                        <a:effectLst/>
                        <a:latin typeface="Arial" panose="020B0604020202020204" pitchFamily="34" charset="0"/>
                      </a:endParaRPr>
                    </a:p>
                    <a:p>
                      <a:pPr algn="just" fontAlgn="t">
                        <a:lnSpc>
                          <a:spcPct val="150000"/>
                        </a:lnSpc>
                        <a:spcBef>
                          <a:spcPts val="0"/>
                        </a:spcBef>
                        <a:spcAft>
                          <a:spcPts val="0"/>
                        </a:spcAft>
                      </a:pPr>
                      <a:r>
                        <a:rPr lang="ja-JP" altLang="en-US" sz="1100" b="1" i="0" u="none" strike="noStrike" kern="100" dirty="0">
                          <a:effectLst/>
                          <a:latin typeface="Times New Roman" panose="02020603050405020304" pitchFamily="18" charset="0"/>
                          <a:ea typeface="宋体" panose="02010600030101010101" pitchFamily="2" charset="-122"/>
                        </a:rPr>
                        <a:t>       访谈开始，项目经理向各位代表介绍了大家的身份，增进了大家的了解。</a:t>
                      </a:r>
                      <a:endParaRPr lang="ja-JP" altLang="en-US" sz="2000" b="1" i="0" u="none" strike="noStrike" dirty="0">
                        <a:effectLst/>
                        <a:latin typeface="Arial" panose="020B0604020202020204" pitchFamily="34" charset="0"/>
                      </a:endParaRPr>
                    </a:p>
                    <a:p>
                      <a:pPr algn="just" fontAlgn="t">
                        <a:lnSpc>
                          <a:spcPct val="150000"/>
                        </a:lnSpc>
                        <a:spcBef>
                          <a:spcPts val="0"/>
                        </a:spcBef>
                        <a:spcAft>
                          <a:spcPts val="0"/>
                        </a:spcAft>
                      </a:pPr>
                      <a:r>
                        <a:rPr lang="ja-JP" altLang="en-US" sz="1100" b="1" i="0" u="none" strike="noStrike" kern="100" dirty="0">
                          <a:effectLst/>
                          <a:latin typeface="Times New Roman" panose="02020603050405020304" pitchFamily="18" charset="0"/>
                          <a:ea typeface="宋体" panose="02010600030101010101" pitchFamily="2" charset="-122"/>
                        </a:rPr>
                        <a:t>  此次会议的主要目的是为了解决各用户代表的冲突，现记录如下：</a:t>
                      </a:r>
                      <a:endParaRPr lang="ja-JP" altLang="en-US" sz="2000" b="1" i="0" u="none" strike="noStrike" dirty="0">
                        <a:effectLst/>
                        <a:latin typeface="Arial" panose="020B0604020202020204" pitchFamily="34" charset="0"/>
                      </a:endParaRPr>
                    </a:p>
                    <a:p>
                      <a:pPr algn="just" fontAlgn="t">
                        <a:lnSpc>
                          <a:spcPct val="150000"/>
                        </a:lnSpc>
                        <a:spcBef>
                          <a:spcPts val="0"/>
                        </a:spcBef>
                        <a:spcAft>
                          <a:spcPts val="0"/>
                        </a:spcAft>
                      </a:pPr>
                      <a:r>
                        <a:rPr lang="ja-JP" altLang="en-US" sz="1100" b="1" i="0" u="none" strike="noStrike" kern="100" dirty="0">
                          <a:effectLst/>
                          <a:latin typeface="Times New Roman" panose="02020603050405020304" pitchFamily="18" charset="0"/>
                          <a:ea typeface="宋体" panose="02010600030101010101" pitchFamily="2" charset="-122"/>
                        </a:rPr>
                        <a:t>       </a:t>
                      </a:r>
                      <a:r>
                        <a:rPr lang="en-US" altLang="ja-JP" sz="1100" b="1" i="0" u="none" strike="noStrike" kern="100" dirty="0">
                          <a:effectLst/>
                          <a:latin typeface="Times New Roman" panose="02020603050405020304" pitchFamily="18" charset="0"/>
                          <a:ea typeface="宋体" panose="02010600030101010101" pitchFamily="2" charset="-122"/>
                        </a:rPr>
                        <a:t>1.</a:t>
                      </a:r>
                      <a:r>
                        <a:rPr lang="ja-JP" altLang="en-US" sz="1100" b="1" i="0" u="none" strike="noStrike" kern="100" dirty="0">
                          <a:effectLst/>
                          <a:latin typeface="Times New Roman" panose="02020603050405020304" pitchFamily="18" charset="0"/>
                          <a:ea typeface="宋体" panose="02010600030101010101" pitchFamily="2" charset="-122"/>
                        </a:rPr>
                        <a:t>我们的游客与教师代表在需求方面存在冲突，游客希望不仅能在首页上看到教师信息，课程信息等内容，也能具体看博主的个人空间和文章以及课程的公告资料等信息，而我们的教师代表并不希望游客能看到这些，需要登录才能看到进一步的信息。如果不登录只能看到首页。所以在此基础上进行了讨论，最后决定遵从教师代表的意见。</a:t>
                      </a:r>
                      <a:endParaRPr lang="ja-JP" altLang="en-US" sz="2000" b="1" i="0" u="none" strike="noStrike" dirty="0">
                        <a:effectLst/>
                        <a:latin typeface="Arial" panose="020B0604020202020204" pitchFamily="34" charset="0"/>
                      </a:endParaRPr>
                    </a:p>
                    <a:p>
                      <a:pPr algn="just" fontAlgn="t">
                        <a:lnSpc>
                          <a:spcPct val="150000"/>
                        </a:lnSpc>
                        <a:spcBef>
                          <a:spcPts val="0"/>
                        </a:spcBef>
                        <a:spcAft>
                          <a:spcPts val="0"/>
                        </a:spcAft>
                      </a:pPr>
                      <a:r>
                        <a:rPr lang="ja-JP" altLang="en-US" sz="1100" b="1" i="0" u="none" strike="noStrike" kern="100" dirty="0">
                          <a:effectLst/>
                          <a:latin typeface="Times New Roman" panose="02020603050405020304" pitchFamily="18" charset="0"/>
                          <a:ea typeface="宋体" panose="02010600030101010101" pitchFamily="2" charset="-122"/>
                        </a:rPr>
                        <a:t>      </a:t>
                      </a:r>
                      <a:r>
                        <a:rPr lang="en-US" altLang="ja-JP" sz="1100" b="1" i="0" u="none" strike="noStrike" kern="100" dirty="0">
                          <a:effectLst/>
                          <a:latin typeface="Times New Roman" panose="02020603050405020304" pitchFamily="18" charset="0"/>
                          <a:ea typeface="宋体" panose="02010600030101010101" pitchFamily="2" charset="-122"/>
                        </a:rPr>
                        <a:t>2.</a:t>
                      </a:r>
                      <a:r>
                        <a:rPr lang="ja-JP" altLang="en-US" sz="1100" b="1" i="0" u="none" strike="noStrike" kern="100" dirty="0">
                          <a:effectLst/>
                          <a:latin typeface="Times New Roman" panose="02020603050405020304" pitchFamily="18" charset="0"/>
                          <a:ea typeface="宋体" panose="02010600030101010101" pitchFamily="2" charset="-122"/>
                        </a:rPr>
                        <a:t>项目经理为我们的开发代表讲述了我们网站的基本信息，之后开发人员提了一些细节方面的意见。</a:t>
                      </a:r>
                      <a:endParaRPr lang="ja-JP" altLang="en-US" sz="2000" b="1" i="0" u="none" strike="noStrike" dirty="0">
                        <a:effectLst/>
                        <a:latin typeface="Arial" panose="020B0604020202020204" pitchFamily="34" charset="0"/>
                      </a:endParaRPr>
                    </a:p>
                    <a:p>
                      <a:pPr indent="457200" algn="just" fontAlgn="t">
                        <a:lnSpc>
                          <a:spcPct val="150000"/>
                        </a:lnSpc>
                        <a:spcBef>
                          <a:spcPts val="0"/>
                        </a:spcBef>
                        <a:spcAft>
                          <a:spcPts val="0"/>
                        </a:spcAft>
                      </a:pPr>
                      <a:r>
                        <a:rPr lang="en-US" altLang="ja-JP" sz="1100" b="1" i="0" u="none" strike="noStrike" kern="100" dirty="0">
                          <a:effectLst/>
                          <a:latin typeface="Times New Roman" panose="02020603050405020304" pitchFamily="18" charset="0"/>
                          <a:ea typeface="宋体" panose="02010600030101010101" pitchFamily="2" charset="-122"/>
                        </a:rPr>
                        <a:t>3.</a:t>
                      </a:r>
                      <a:r>
                        <a:rPr lang="ja-JP" altLang="en-US" sz="1100" b="1" i="0" u="none" strike="noStrike" kern="100" dirty="0">
                          <a:effectLst/>
                          <a:latin typeface="Times New Roman" panose="02020603050405020304" pitchFamily="18" charset="0"/>
                          <a:ea typeface="宋体" panose="02010600030101010101" pitchFamily="2" charset="-122"/>
                        </a:rPr>
                        <a:t>管理员代表也就网站管理系统发表了自己的意见。</a:t>
                      </a:r>
                      <a:endParaRPr lang="ja-JP" altLang="en-US" sz="2000" b="1" i="0" u="none" strike="noStrike" dirty="0">
                        <a:effectLst/>
                        <a:latin typeface="Arial" panose="020B0604020202020204" pitchFamily="34" charset="0"/>
                      </a:endParaRPr>
                    </a:p>
                    <a:p>
                      <a:pPr algn="just" fontAlgn="t">
                        <a:lnSpc>
                          <a:spcPct val="150000"/>
                        </a:lnSpc>
                        <a:spcBef>
                          <a:spcPts val="0"/>
                        </a:spcBef>
                        <a:spcAft>
                          <a:spcPts val="0"/>
                        </a:spcAft>
                      </a:pPr>
                      <a:r>
                        <a:rPr lang="ja-JP" altLang="en-US" sz="1100" b="1" i="0" u="none" strike="noStrike" kern="100" dirty="0">
                          <a:effectLst/>
                          <a:latin typeface="Times New Roman" panose="02020603050405020304" pitchFamily="18" charset="0"/>
                          <a:ea typeface="宋体" panose="02010600030101010101" pitchFamily="2" charset="-122"/>
                        </a:rPr>
                        <a:t>      最后项目经理发表了结束语，此次</a:t>
                      </a:r>
                      <a:r>
                        <a:rPr lang="en-US" sz="1100" b="1" i="0" u="none" strike="noStrike" kern="100" dirty="0">
                          <a:effectLst/>
                          <a:latin typeface="Times New Roman" panose="02020603050405020304" pitchFamily="18" charset="0"/>
                          <a:ea typeface="宋体" panose="02010600030101010101" pitchFamily="2" charset="-122"/>
                        </a:rPr>
                        <a:t>JAD</a:t>
                      </a:r>
                      <a:r>
                        <a:rPr lang="ja-JP" altLang="en-US" sz="1100" b="1" i="0" u="none" strike="noStrike" kern="100" dirty="0">
                          <a:effectLst/>
                          <a:latin typeface="Times New Roman" panose="02020603050405020304" pitchFamily="18" charset="0"/>
                          <a:ea typeface="宋体" panose="02010600030101010101" pitchFamily="2" charset="-122"/>
                        </a:rPr>
                        <a:t>会议结束</a:t>
                      </a:r>
                      <a:endParaRPr lang="ja-JP" altLang="en-US" sz="2000" b="1" i="0" u="none" strike="noStrike" dirty="0">
                        <a:effectLst/>
                        <a:latin typeface="Arial" panose="020B0604020202020204" pitchFamily="34" charset="0"/>
                      </a:endParaRPr>
                    </a:p>
                    <a:p>
                      <a:pPr algn="just" fontAlgn="t">
                        <a:lnSpc>
                          <a:spcPct val="150000"/>
                        </a:lnSpc>
                        <a:spcBef>
                          <a:spcPts val="0"/>
                        </a:spcBef>
                        <a:spcAft>
                          <a:spcPts val="0"/>
                        </a:spcAft>
                      </a:pPr>
                      <a:r>
                        <a:rPr lang="ja-JP" altLang="en-US" sz="1100" b="1" i="0" u="none" strike="noStrike" kern="100" dirty="0">
                          <a:effectLst/>
                          <a:latin typeface="Times New Roman" panose="02020603050405020304" pitchFamily="18" charset="0"/>
                          <a:ea typeface="宋体" panose="02010600030101010101" pitchFamily="2" charset="-122"/>
                        </a:rPr>
                        <a:t>      我们将根据各代表的反馈对我们的项目进行修改。</a:t>
                      </a:r>
                      <a:endParaRPr lang="ja-JP" altLang="en-US" sz="2000" b="1" i="0" u="none" strike="noStrike" dirty="0">
                        <a:effectLst/>
                        <a:latin typeface="Arial" panose="020B0604020202020204" pitchFamily="34" charset="0"/>
                      </a:endParaRPr>
                    </a:p>
                  </a:txBody>
                  <a:tcPr marL="54441" marR="54441" marT="27221" marB="272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6"/>
                  </a:ext>
                </a:extLst>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4422312" y="1999930"/>
            <a:ext cx="6960759" cy="2849671"/>
          </a:xfrm>
        </p:spPr>
        <p:txBody>
          <a:bodyPr vert="horz" lIns="91440" tIns="45720" rIns="91440" bIns="45720" rtlCol="0" anchor="b">
            <a:normAutofit/>
          </a:bodyPr>
          <a:lstStyle/>
          <a:p>
            <a:r>
              <a:rPr lang="zh-CN" altLang="en-US" sz="6000" dirty="0">
                <a:solidFill>
                  <a:srgbClr val="FFFFFF"/>
                </a:solidFill>
              </a:rPr>
              <a:t>数据字典、ER图</a:t>
            </a:r>
            <a:br>
              <a:rPr lang="en-US" altLang="zh-CN" sz="6000" dirty="0">
                <a:solidFill>
                  <a:srgbClr val="FFFFFF"/>
                </a:solidFill>
              </a:rPr>
            </a:br>
            <a:endParaRPr lang="en-US" altLang="zh-CN" sz="6000" dirty="0">
              <a:solidFill>
                <a:srgbClr val="FFFFFF"/>
              </a:solidFill>
            </a:endParaRPr>
          </a:p>
        </p:txBody>
      </p:sp>
      <p:sp>
        <p:nvSpPr>
          <p:cNvPr id="40" name="Isosceles Triangle 39"/>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1"/>
          <p:cNvSpPr>
            <a:spLocks noChangeArrowheads="1"/>
          </p:cNvSpPr>
          <p:nvPr/>
        </p:nvSpPr>
        <p:spPr bwMode="auto">
          <a:xfrm>
            <a:off x="130174" y="97508"/>
            <a:ext cx="44227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0" algn="l" defTabSz="914400" rtl="0" eaLnBrk="0" fontAlgn="base" latinLnBrk="0" hangingPunct="0">
              <a:spcBef>
                <a:spcPct val="0"/>
              </a:spcBef>
              <a:spcAft>
                <a:spcPts val="600"/>
              </a:spcAft>
              <a:buClrTx/>
              <a:buSzTx/>
              <a:buFontTx/>
              <a:buNone/>
              <a:tabLst>
                <a:tab pos="228600" algn="l"/>
              </a:tabLst>
            </a:pPr>
            <a:r>
              <a:rPr kumimoji="0" lang="zh-CN" altLang="zh-CN" sz="2000" b="1" i="0" u="none" strike="noStrike" cap="none" normalizeH="0" baseline="0" dirty="0">
                <a:ln>
                  <a:noFill/>
                </a:ln>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数据字典</a:t>
            </a:r>
            <a:r>
              <a:rPr lang="en-US" altLang="zh-CN" sz="1000" dirty="0"/>
              <a:t>                                         </a:t>
            </a:r>
            <a:r>
              <a:rPr kumimoji="0" lang="zh-CN" altLang="zh-CN" b="1" i="0" u="none" strike="noStrike" cap="none" normalizeH="0" baseline="0" dirty="0">
                <a:ln>
                  <a:noFill/>
                </a:ln>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学生</a:t>
            </a:r>
            <a:r>
              <a:rPr kumimoji="0" lang="en-US" altLang="zh-CN" b="1"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en-US" b="1" dirty="0">
                <a:solidFill>
                  <a:srgbClr val="000000"/>
                </a:solidFill>
                <a:latin typeface="等线" panose="02010600030101010101" pitchFamily="2" charset="-122"/>
                <a:ea typeface="等线" panose="02010600030101010101" pitchFamily="2" charset="-122"/>
                <a:cs typeface="Times New Roman" panose="02020603050405020304" pitchFamily="18" charset="0"/>
              </a:rPr>
              <a:t>注册</a:t>
            </a:r>
            <a:endParaRPr kumimoji="0" lang="zh-CN" altLang="en-US" sz="24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623836622"/>
              </p:ext>
            </p:extLst>
          </p:nvPr>
        </p:nvGraphicFramePr>
        <p:xfrm>
          <a:off x="465316" y="657301"/>
          <a:ext cx="11261368" cy="6013524"/>
        </p:xfrm>
        <a:graphic>
          <a:graphicData uri="http://schemas.openxmlformats.org/drawingml/2006/table">
            <a:tbl>
              <a:tblPr>
                <a:tableStyleId>{8EC20E35-A176-4012-BC5E-935CFFF8708E}</a:tableStyleId>
              </a:tblPr>
              <a:tblGrid>
                <a:gridCol w="2404821">
                  <a:extLst>
                    <a:ext uri="{9D8B030D-6E8A-4147-A177-3AD203B41FA5}">
                      <a16:colId xmlns:a16="http://schemas.microsoft.com/office/drawing/2014/main" val="20000"/>
                    </a:ext>
                  </a:extLst>
                </a:gridCol>
                <a:gridCol w="2538382">
                  <a:extLst>
                    <a:ext uri="{9D8B030D-6E8A-4147-A177-3AD203B41FA5}">
                      <a16:colId xmlns:a16="http://schemas.microsoft.com/office/drawing/2014/main" val="20001"/>
                    </a:ext>
                  </a:extLst>
                </a:gridCol>
                <a:gridCol w="2478209">
                  <a:extLst>
                    <a:ext uri="{9D8B030D-6E8A-4147-A177-3AD203B41FA5}">
                      <a16:colId xmlns:a16="http://schemas.microsoft.com/office/drawing/2014/main" val="20002"/>
                    </a:ext>
                  </a:extLst>
                </a:gridCol>
                <a:gridCol w="1358205">
                  <a:extLst>
                    <a:ext uri="{9D8B030D-6E8A-4147-A177-3AD203B41FA5}">
                      <a16:colId xmlns:a16="http://schemas.microsoft.com/office/drawing/2014/main" val="20003"/>
                    </a:ext>
                  </a:extLst>
                </a:gridCol>
                <a:gridCol w="2481751">
                  <a:extLst>
                    <a:ext uri="{9D8B030D-6E8A-4147-A177-3AD203B41FA5}">
                      <a16:colId xmlns:a16="http://schemas.microsoft.com/office/drawing/2014/main" val="20004"/>
                    </a:ext>
                  </a:extLst>
                </a:gridCol>
              </a:tblGrid>
              <a:tr h="774304">
                <a:tc>
                  <a:txBody>
                    <a:bodyPr/>
                    <a:lstStyle/>
                    <a:p>
                      <a:pPr algn="just">
                        <a:spcAft>
                          <a:spcPts val="0"/>
                        </a:spcAft>
                      </a:pPr>
                      <a:r>
                        <a:rPr lang="zh-CN" sz="2000" kern="100" dirty="0">
                          <a:effectLst/>
                        </a:rPr>
                        <a:t>数据元素</a:t>
                      </a:r>
                      <a:endParaRPr lang="zh-CN" sz="2000" kern="100" dirty="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zh-CN" sz="2000" kern="100">
                          <a:effectLst/>
                        </a:rPr>
                        <a:t>描述</a:t>
                      </a:r>
                      <a:endParaRPr lang="zh-CN" sz="2000" kern="10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zh-CN" sz="2000" kern="100">
                          <a:effectLst/>
                        </a:rPr>
                        <a:t>组成方式或数据类型</a:t>
                      </a:r>
                      <a:endParaRPr lang="zh-CN" sz="2000" kern="10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zh-CN" sz="2000" kern="100">
                          <a:effectLst/>
                        </a:rPr>
                        <a:t>长度</a:t>
                      </a:r>
                      <a:endParaRPr lang="zh-CN" sz="2000" kern="10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zh-CN" sz="2000" kern="100">
                          <a:effectLst/>
                        </a:rPr>
                        <a:t>值</a:t>
                      </a:r>
                      <a:endParaRPr lang="zh-CN" sz="2000" kern="10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225995">
                <a:tc>
                  <a:txBody>
                    <a:bodyPr/>
                    <a:lstStyle/>
                    <a:p>
                      <a:pPr algn="just">
                        <a:spcAft>
                          <a:spcPts val="0"/>
                        </a:spcAft>
                      </a:pPr>
                      <a:r>
                        <a:rPr lang="zh-CN" sz="2000" kern="100">
                          <a:effectLst/>
                        </a:rPr>
                        <a:t>学生注册表</a:t>
                      </a:r>
                      <a:endParaRPr lang="zh-CN" sz="2000" kern="10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zh-CN" sz="2000" kern="100">
                          <a:effectLst/>
                        </a:rPr>
                        <a:t>学生用户注册账号详情</a:t>
                      </a:r>
                      <a:endParaRPr lang="zh-CN" sz="2000" kern="10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zh-CN" sz="2000" kern="100" dirty="0">
                          <a:effectLst/>
                        </a:rPr>
                        <a:t>注册操作</a:t>
                      </a:r>
                    </a:p>
                    <a:p>
                      <a:pPr algn="just">
                        <a:spcAft>
                          <a:spcPts val="0"/>
                        </a:spcAft>
                      </a:pPr>
                      <a:r>
                        <a:rPr lang="en-US" sz="2000" kern="100" dirty="0">
                          <a:effectLst/>
                        </a:rPr>
                        <a:t>+</a:t>
                      </a:r>
                      <a:r>
                        <a:rPr lang="zh-CN" sz="2000" kern="100" dirty="0">
                          <a:effectLst/>
                        </a:rPr>
                        <a:t>姓名</a:t>
                      </a:r>
                    </a:p>
                    <a:p>
                      <a:pPr algn="just">
                        <a:spcAft>
                          <a:spcPts val="0"/>
                        </a:spcAft>
                      </a:pPr>
                      <a:r>
                        <a:rPr lang="en-US" sz="2000" kern="100" dirty="0">
                          <a:effectLst/>
                        </a:rPr>
                        <a:t>+</a:t>
                      </a:r>
                      <a:r>
                        <a:rPr lang="zh-CN" sz="2000" kern="100" dirty="0">
                          <a:effectLst/>
                        </a:rPr>
                        <a:t>身份证号</a:t>
                      </a:r>
                    </a:p>
                    <a:p>
                      <a:pPr algn="just">
                        <a:spcAft>
                          <a:spcPts val="0"/>
                        </a:spcAft>
                      </a:pPr>
                      <a:r>
                        <a:rPr lang="en-US" sz="2000" kern="100" dirty="0">
                          <a:effectLst/>
                        </a:rPr>
                        <a:t>+</a:t>
                      </a:r>
                      <a:r>
                        <a:rPr lang="zh-CN" sz="2000" kern="100" dirty="0">
                          <a:effectLst/>
                        </a:rPr>
                        <a:t>用户名</a:t>
                      </a:r>
                    </a:p>
                    <a:p>
                      <a:pPr algn="just">
                        <a:spcAft>
                          <a:spcPts val="0"/>
                        </a:spcAft>
                      </a:pPr>
                      <a:r>
                        <a:rPr lang="en-US" sz="2000" kern="100" dirty="0">
                          <a:effectLst/>
                        </a:rPr>
                        <a:t>+</a:t>
                      </a:r>
                      <a:r>
                        <a:rPr lang="zh-CN" sz="2000" kern="100" dirty="0">
                          <a:effectLst/>
                        </a:rPr>
                        <a:t>密码</a:t>
                      </a:r>
                    </a:p>
                    <a:p>
                      <a:pPr algn="just">
                        <a:spcAft>
                          <a:spcPts val="0"/>
                        </a:spcAft>
                      </a:pPr>
                      <a:r>
                        <a:rPr lang="en-US" sz="2000" kern="100" dirty="0">
                          <a:effectLst/>
                        </a:rPr>
                        <a:t>+</a:t>
                      </a:r>
                      <a:r>
                        <a:rPr lang="zh-CN" sz="2000" kern="100" dirty="0">
                          <a:effectLst/>
                        </a:rPr>
                        <a:t>验证码</a:t>
                      </a:r>
                    </a:p>
                    <a:p>
                      <a:pPr algn="just">
                        <a:spcAft>
                          <a:spcPts val="0"/>
                        </a:spcAft>
                      </a:pPr>
                      <a:r>
                        <a:rPr lang="en-US" sz="2000" kern="100" dirty="0">
                          <a:effectLst/>
                        </a:rPr>
                        <a:t>+</a:t>
                      </a:r>
                      <a:r>
                        <a:rPr lang="zh-CN" sz="2000" kern="100" dirty="0">
                          <a:effectLst/>
                        </a:rPr>
                        <a:t>手机号</a:t>
                      </a: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2000" kern="100" dirty="0">
                          <a:effectLst/>
                        </a:rPr>
                        <a:t> </a:t>
                      </a:r>
                      <a:endParaRPr lang="zh-CN" sz="2000" kern="100" dirty="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57961">
                <a:tc>
                  <a:txBody>
                    <a:bodyPr/>
                    <a:lstStyle/>
                    <a:p>
                      <a:pPr algn="just">
                        <a:spcAft>
                          <a:spcPts val="0"/>
                        </a:spcAft>
                      </a:pPr>
                      <a:r>
                        <a:rPr lang="zh-CN" sz="2000" kern="100">
                          <a:effectLst/>
                        </a:rPr>
                        <a:t>身份证号</a:t>
                      </a:r>
                      <a:endParaRPr lang="zh-CN" sz="2000" kern="10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zh-CN" sz="2000" kern="100">
                          <a:effectLst/>
                        </a:rPr>
                        <a:t>用户身份证信息</a:t>
                      </a:r>
                      <a:endParaRPr lang="zh-CN" sz="2000" kern="10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zh-CN" sz="2000" kern="100">
                          <a:effectLst/>
                        </a:rPr>
                        <a:t>字符串</a:t>
                      </a:r>
                      <a:endParaRPr lang="zh-CN" sz="2000" kern="10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2000" kern="100">
                          <a:effectLst/>
                        </a:rPr>
                        <a:t>18</a:t>
                      </a:r>
                      <a:endParaRPr lang="zh-CN" sz="2000" kern="10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2000" kern="100" dirty="0">
                          <a:effectLst/>
                        </a:rPr>
                        <a:t> </a:t>
                      </a:r>
                      <a:endParaRPr lang="zh-CN" sz="2000" kern="100" dirty="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915923">
                <a:tc>
                  <a:txBody>
                    <a:bodyPr/>
                    <a:lstStyle/>
                    <a:p>
                      <a:pPr algn="just">
                        <a:spcAft>
                          <a:spcPts val="0"/>
                        </a:spcAft>
                      </a:pPr>
                      <a:r>
                        <a:rPr lang="zh-CN" sz="2000" kern="100" dirty="0">
                          <a:effectLst/>
                        </a:rPr>
                        <a:t>用户名</a:t>
                      </a:r>
                      <a:endParaRPr lang="zh-CN" sz="2000" kern="100" dirty="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zh-CN" sz="2000" kern="100" dirty="0">
                          <a:effectLst/>
                        </a:rPr>
                        <a:t>学生所取的账户用户名</a:t>
                      </a:r>
                      <a:endParaRPr lang="zh-CN" sz="2000" kern="100" dirty="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zh-CN" sz="2000" kern="100">
                          <a:effectLst/>
                        </a:rPr>
                        <a:t>字符串</a:t>
                      </a:r>
                      <a:endParaRPr lang="zh-CN" sz="2000" kern="10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2000" kern="100">
                          <a:effectLst/>
                        </a:rPr>
                        <a:t>20</a:t>
                      </a:r>
                      <a:endParaRPr lang="zh-CN" sz="2000" kern="10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zh-CN" sz="2000" kern="100" dirty="0">
                          <a:effectLst/>
                        </a:rPr>
                        <a:t>支持英文中文数字和下划线</a:t>
                      </a:r>
                      <a:endParaRPr lang="zh-CN" sz="2000" kern="100" dirty="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57961">
                <a:tc>
                  <a:txBody>
                    <a:bodyPr/>
                    <a:lstStyle/>
                    <a:p>
                      <a:pPr algn="just">
                        <a:spcAft>
                          <a:spcPts val="0"/>
                        </a:spcAft>
                      </a:pPr>
                      <a:r>
                        <a:rPr lang="zh-CN" sz="2000" kern="100">
                          <a:effectLst/>
                        </a:rPr>
                        <a:t>密码</a:t>
                      </a:r>
                      <a:endParaRPr lang="zh-CN" sz="2000" kern="10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zh-CN" sz="2000" kern="100" dirty="0">
                          <a:effectLst/>
                        </a:rPr>
                        <a:t>账户密码</a:t>
                      </a:r>
                      <a:endParaRPr lang="zh-CN" sz="2000" kern="100" dirty="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zh-CN" sz="2000" kern="100">
                          <a:effectLst/>
                        </a:rPr>
                        <a:t>字符串</a:t>
                      </a:r>
                      <a:endParaRPr lang="zh-CN" sz="2000" kern="10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2000" kern="100">
                          <a:effectLst/>
                        </a:rPr>
                        <a:t>20</a:t>
                      </a:r>
                      <a:endParaRPr lang="zh-CN" sz="2000" kern="10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57961">
                <a:tc>
                  <a:txBody>
                    <a:bodyPr/>
                    <a:lstStyle/>
                    <a:p>
                      <a:pPr algn="just">
                        <a:spcAft>
                          <a:spcPts val="0"/>
                        </a:spcAft>
                      </a:pPr>
                      <a:r>
                        <a:rPr lang="zh-CN" sz="2000" kern="100">
                          <a:effectLst/>
                        </a:rPr>
                        <a:t>验证码</a:t>
                      </a:r>
                      <a:endParaRPr lang="zh-CN" sz="2000" kern="10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zh-CN" sz="2000" kern="100">
                          <a:effectLst/>
                        </a:rPr>
                        <a:t>填写验证码</a:t>
                      </a:r>
                      <a:endParaRPr lang="zh-CN" sz="2000" kern="10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zh-CN" sz="2000" kern="100">
                          <a:effectLst/>
                        </a:rPr>
                        <a:t>字符串</a:t>
                      </a:r>
                      <a:endParaRPr lang="zh-CN" sz="2000" kern="10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2000" kern="100">
                          <a:effectLst/>
                        </a:rPr>
                        <a:t>4</a:t>
                      </a:r>
                      <a:endParaRPr lang="zh-CN" sz="2000" kern="10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723419">
                <a:tc>
                  <a:txBody>
                    <a:bodyPr/>
                    <a:lstStyle/>
                    <a:p>
                      <a:pPr algn="just">
                        <a:spcAft>
                          <a:spcPts val="0"/>
                        </a:spcAft>
                      </a:pPr>
                      <a:r>
                        <a:rPr lang="zh-CN" sz="2000" kern="100">
                          <a:effectLst/>
                        </a:rPr>
                        <a:t>手机号</a:t>
                      </a:r>
                      <a:endParaRPr lang="zh-CN" sz="2000" kern="10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zh-CN" sz="2000" kern="100">
                          <a:effectLst/>
                        </a:rPr>
                        <a:t>用户的真实手机号</a:t>
                      </a:r>
                      <a:endParaRPr lang="zh-CN" sz="2000" kern="10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zh-CN" sz="2000" kern="100">
                          <a:effectLst/>
                        </a:rPr>
                        <a:t>字符串</a:t>
                      </a:r>
                      <a:endParaRPr lang="zh-CN" sz="2000" kern="10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2000" kern="100">
                          <a:effectLst/>
                        </a:rPr>
                        <a:t>11</a:t>
                      </a:r>
                      <a:endParaRPr lang="zh-CN" sz="2000" kern="10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2000" kern="100" dirty="0">
                          <a:effectLst/>
                        </a:rPr>
                        <a:t> </a:t>
                      </a:r>
                      <a:endParaRPr lang="zh-CN" sz="2000" kern="100" dirty="0">
                        <a:effectLst/>
                        <a:latin typeface="Times New Roman" panose="02020603050405020304" pitchFamily="18" charset="0"/>
                        <a:ea typeface="宋体" panose="02010600030101010101" pitchFamily="2" charset="-122"/>
                      </a:endParaRPr>
                    </a:p>
                  </a:txBody>
                  <a:tcPr marL="40233" marR="40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677334" y="609600"/>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dirty="0">
                <a:solidFill>
                  <a:schemeClr val="tx1"/>
                </a:solidFill>
              </a:rPr>
              <a:t>ER</a:t>
            </a:r>
            <a:r>
              <a:rPr lang="zh-CN" altLang="en-US" dirty="0">
                <a:solidFill>
                  <a:schemeClr val="tx1"/>
                </a:solidFill>
              </a:rPr>
              <a:t>图</a:t>
            </a:r>
          </a:p>
        </p:txBody>
      </p:sp>
      <p:pic>
        <p:nvPicPr>
          <p:cNvPr id="4" name="图片 3" descr="图片包含 文字, 地图, 天空&#10;&#10;自动生成的说明"/>
          <p:cNvPicPr>
            <a:picLocks noChangeAspect="1"/>
          </p:cNvPicPr>
          <p:nvPr/>
        </p:nvPicPr>
        <p:blipFill>
          <a:blip r:embed="rId2"/>
          <a:stretch>
            <a:fillRect/>
          </a:stretch>
        </p:blipFill>
        <p:spPr>
          <a:xfrm>
            <a:off x="1426462" y="1382833"/>
            <a:ext cx="8824725" cy="4549534"/>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4422312" y="1999930"/>
            <a:ext cx="6960759" cy="2849671"/>
          </a:xfrm>
        </p:spPr>
        <p:txBody>
          <a:bodyPr vert="horz" lIns="91440" tIns="45720" rIns="91440" bIns="45720" rtlCol="0" anchor="b">
            <a:normAutofit/>
          </a:bodyPr>
          <a:lstStyle/>
          <a:p>
            <a:r>
              <a:rPr lang="zh-CN" altLang="en-US" sz="6000" dirty="0">
                <a:solidFill>
                  <a:srgbClr val="FFFFFF"/>
                </a:solidFill>
              </a:rPr>
              <a:t>系统运行环境</a:t>
            </a:r>
            <a:br>
              <a:rPr lang="en-US" altLang="zh-CN" sz="6000" dirty="0">
                <a:solidFill>
                  <a:srgbClr val="FFFFFF"/>
                </a:solidFill>
              </a:rPr>
            </a:br>
            <a:endParaRPr lang="en-US" altLang="zh-CN" sz="6000" dirty="0">
              <a:solidFill>
                <a:srgbClr val="FFFFFF"/>
              </a:solidFill>
            </a:endParaRPr>
          </a:p>
        </p:txBody>
      </p:sp>
      <p:sp>
        <p:nvSpPr>
          <p:cNvPr id="40" name="Isosceles Triangle 39"/>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3ED6F98-A7C6-4291-A0C6-CA859C92AACE}"/>
              </a:ext>
            </a:extLst>
          </p:cNvPr>
          <p:cNvPicPr>
            <a:picLocks noChangeAspect="1"/>
          </p:cNvPicPr>
          <p:nvPr/>
        </p:nvPicPr>
        <p:blipFill>
          <a:blip r:embed="rId2"/>
          <a:stretch>
            <a:fillRect/>
          </a:stretch>
        </p:blipFill>
        <p:spPr>
          <a:xfrm>
            <a:off x="268016" y="861065"/>
            <a:ext cx="11655967" cy="5135870"/>
          </a:xfrm>
          <a:prstGeom prst="rect">
            <a:avLst/>
          </a:prstGeom>
        </p:spPr>
      </p:pic>
    </p:spTree>
    <p:extLst>
      <p:ext uri="{BB962C8B-B14F-4D97-AF65-F5344CB8AC3E}">
        <p14:creationId xmlns:p14="http://schemas.microsoft.com/office/powerpoint/2010/main" val="13823546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4422312" y="1999930"/>
            <a:ext cx="6960759" cy="2849671"/>
          </a:xfrm>
        </p:spPr>
        <p:txBody>
          <a:bodyPr vert="horz" lIns="91440" tIns="45720" rIns="91440" bIns="45720" rtlCol="0" anchor="b">
            <a:normAutofit/>
          </a:bodyPr>
          <a:lstStyle/>
          <a:p>
            <a:r>
              <a:rPr lang="zh-CN" altLang="en-US" sz="6000" dirty="0">
                <a:solidFill>
                  <a:srgbClr val="FFFFFF"/>
                </a:solidFill>
              </a:rPr>
              <a:t>UML图例</a:t>
            </a:r>
            <a:br>
              <a:rPr lang="en-US" altLang="zh-CN" sz="6000" dirty="0">
                <a:solidFill>
                  <a:srgbClr val="FFFFFF"/>
                </a:solidFill>
              </a:rPr>
            </a:br>
            <a:endParaRPr lang="en-US" altLang="zh-CN" sz="6000" dirty="0">
              <a:solidFill>
                <a:srgbClr val="FFFFFF"/>
              </a:solidFill>
            </a:endParaRPr>
          </a:p>
        </p:txBody>
      </p:sp>
      <p:sp>
        <p:nvSpPr>
          <p:cNvPr id="40" name="Isosceles Triangle 39"/>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3363632"/>
      </p:ext>
    </p:extLst>
  </p:cSld>
  <p:clrMapOvr>
    <a:overrideClrMapping bg1="dk1" tx1="lt1" bg2="dk2" tx2="lt2" accent1="accent1" accent2="accent2" accent3="accent3" accent4="accent4" accent5="accent5" accent6="accent6" hlink="hlink" folHlink="folHlink"/>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677334" y="609600"/>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solidFill>
                  <a:schemeClr val="tx1"/>
                </a:solidFill>
              </a:rPr>
              <a:t>活动图</a:t>
            </a:r>
          </a:p>
        </p:txBody>
      </p:sp>
      <p:pic>
        <p:nvPicPr>
          <p:cNvPr id="5122" name="图片 122" descr="C9PS1PM@5)O2FOGSI1}9_]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3228" y="512077"/>
            <a:ext cx="3914332" cy="6013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nvSpPr>
        <p:spPr>
          <a:xfrm>
            <a:off x="589280" y="6063734"/>
            <a:ext cx="3352800" cy="461665"/>
          </a:xfrm>
          <a:prstGeom prst="rect">
            <a:avLst/>
          </a:prstGeom>
          <a:noFill/>
        </p:spPr>
        <p:txBody>
          <a:bodyPr wrap="square" rtlCol="0">
            <a:spAutoFit/>
          </a:bodyPr>
          <a:lstStyle/>
          <a:p>
            <a:r>
              <a:rPr lang="zh-CN" altLang="en-US" sz="2400" dirty="0"/>
              <a:t>个人中心</a:t>
            </a:r>
            <a:r>
              <a:rPr lang="en-US" altLang="zh-CN" sz="2400" dirty="0"/>
              <a:t>-</a:t>
            </a:r>
            <a:r>
              <a:rPr lang="zh-CN" altLang="en-US" sz="2400" dirty="0"/>
              <a:t>课程管理</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41106115836256246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3248" y="596900"/>
            <a:ext cx="7965503"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123825" y="3752849"/>
            <a:ext cx="2165349" cy="461665"/>
          </a:xfrm>
          <a:prstGeom prst="rect">
            <a:avLst/>
          </a:prstGeom>
        </p:spPr>
        <p:txBody>
          <a:bodyPr wrap="square">
            <a:spAutoFit/>
          </a:bodyPr>
          <a:lstStyle/>
          <a:p>
            <a:r>
              <a:rPr lang="zh-CN" altLang="zh-CN" sz="2400" dirty="0"/>
              <a:t>修改教师介绍</a:t>
            </a:r>
            <a:endParaRPr lang="zh-CN" altLang="en-US" sz="3200" dirty="0"/>
          </a:p>
        </p:txBody>
      </p:sp>
      <p:pic>
        <p:nvPicPr>
          <p:cNvPr id="9219" name="Picture 3" descr="9166082269295195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9175" y="3159124"/>
            <a:ext cx="7893050" cy="1690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238126" y="981075"/>
            <a:ext cx="1743074" cy="461665"/>
          </a:xfrm>
          <a:prstGeom prst="rect">
            <a:avLst/>
          </a:prstGeom>
        </p:spPr>
        <p:txBody>
          <a:bodyPr wrap="square">
            <a:spAutoFit/>
          </a:bodyPr>
          <a:lstStyle/>
          <a:p>
            <a:r>
              <a:rPr lang="zh-CN" altLang="zh-CN" sz="2400" dirty="0"/>
              <a:t>课程搜索</a:t>
            </a:r>
            <a:endParaRPr lang="zh-CN" altLang="en-US"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4422312" y="1999930"/>
            <a:ext cx="6960759" cy="2849671"/>
          </a:xfrm>
        </p:spPr>
        <p:txBody>
          <a:bodyPr vert="horz" lIns="91440" tIns="45720" rIns="91440" bIns="45720" rtlCol="0" anchor="b">
            <a:normAutofit/>
          </a:bodyPr>
          <a:lstStyle/>
          <a:p>
            <a:r>
              <a:rPr lang="zh-CN" altLang="en-US" sz="6000" dirty="0">
                <a:solidFill>
                  <a:srgbClr val="FFFFFF"/>
                </a:solidFill>
              </a:rPr>
              <a:t>项目章程</a:t>
            </a:r>
            <a:br>
              <a:rPr lang="en-US" altLang="zh-CN" sz="6000" dirty="0">
                <a:solidFill>
                  <a:srgbClr val="FFFFFF"/>
                </a:solidFill>
              </a:rPr>
            </a:br>
            <a:endParaRPr lang="en-US" altLang="zh-CN" sz="6000" dirty="0">
              <a:solidFill>
                <a:srgbClr val="FFFFFF"/>
              </a:solidFill>
            </a:endParaRPr>
          </a:p>
        </p:txBody>
      </p:sp>
      <p:sp>
        <p:nvSpPr>
          <p:cNvPr id="40" name="Isosceles Triangle 39"/>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4422312" y="1999930"/>
            <a:ext cx="6960759" cy="2849671"/>
          </a:xfrm>
        </p:spPr>
        <p:txBody>
          <a:bodyPr vert="horz" lIns="91440" tIns="45720" rIns="91440" bIns="45720" rtlCol="0" anchor="b">
            <a:normAutofit/>
          </a:bodyPr>
          <a:lstStyle/>
          <a:p>
            <a:r>
              <a:rPr lang="zh-CN" altLang="en-US" sz="6000" dirty="0">
                <a:solidFill>
                  <a:srgbClr val="FFFFFF"/>
                </a:solidFill>
              </a:rPr>
              <a:t>测试用例</a:t>
            </a:r>
            <a:br>
              <a:rPr lang="en-US" altLang="zh-CN" sz="6000" dirty="0">
                <a:solidFill>
                  <a:srgbClr val="FFFFFF"/>
                </a:solidFill>
              </a:rPr>
            </a:br>
            <a:endParaRPr lang="en-US" altLang="zh-CN" sz="6000" dirty="0">
              <a:solidFill>
                <a:srgbClr val="FFFFFF"/>
              </a:solidFill>
            </a:endParaRPr>
          </a:p>
        </p:txBody>
      </p:sp>
      <p:sp>
        <p:nvSpPr>
          <p:cNvPr id="40" name="Isosceles Triangle 39"/>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650260591"/>
              </p:ext>
            </p:extLst>
          </p:nvPr>
        </p:nvGraphicFramePr>
        <p:xfrm>
          <a:off x="413752" y="1402457"/>
          <a:ext cx="6464300" cy="2985560"/>
        </p:xfrm>
        <a:graphic>
          <a:graphicData uri="http://schemas.openxmlformats.org/drawingml/2006/table">
            <a:tbl>
              <a:tblPr firstRow="1" bandRow="1">
                <a:tableStyleId>{5C22544A-7EE6-4342-B048-85BDC9FD1C3A}</a:tableStyleId>
              </a:tblPr>
              <a:tblGrid>
                <a:gridCol w="3232150">
                  <a:extLst>
                    <a:ext uri="{9D8B030D-6E8A-4147-A177-3AD203B41FA5}">
                      <a16:colId xmlns:a16="http://schemas.microsoft.com/office/drawing/2014/main" val="20000"/>
                    </a:ext>
                  </a:extLst>
                </a:gridCol>
                <a:gridCol w="3232150">
                  <a:extLst>
                    <a:ext uri="{9D8B030D-6E8A-4147-A177-3AD203B41FA5}">
                      <a16:colId xmlns:a16="http://schemas.microsoft.com/office/drawing/2014/main" val="20001"/>
                    </a:ext>
                  </a:extLst>
                </a:gridCol>
              </a:tblGrid>
              <a:tr h="746390">
                <a:tc>
                  <a:txBody>
                    <a:bodyPr/>
                    <a:lstStyle/>
                    <a:p>
                      <a:r>
                        <a:rPr lang="zh-CN" altLang="en-US" sz="3200" dirty="0">
                          <a:solidFill>
                            <a:schemeClr val="tx1"/>
                          </a:solidFill>
                        </a:rPr>
                        <a:t>代号</a:t>
                      </a:r>
                    </a:p>
                  </a:txBody>
                  <a:tcPr/>
                </a:tc>
                <a:tc>
                  <a:txBody>
                    <a:bodyPr/>
                    <a:lstStyle/>
                    <a:p>
                      <a:r>
                        <a:rPr lang="zh-CN" altLang="en-US" sz="3200" dirty="0">
                          <a:solidFill>
                            <a:schemeClr val="tx1"/>
                          </a:solidFill>
                        </a:rPr>
                        <a:t>代表角色</a:t>
                      </a:r>
                    </a:p>
                  </a:txBody>
                  <a:tcPr/>
                </a:tc>
                <a:extLst>
                  <a:ext uri="{0D108BD9-81ED-4DB2-BD59-A6C34878D82A}">
                    <a16:rowId xmlns:a16="http://schemas.microsoft.com/office/drawing/2014/main" val="10000"/>
                  </a:ext>
                </a:extLst>
              </a:tr>
              <a:tr h="746390">
                <a:tc>
                  <a:txBody>
                    <a:bodyPr/>
                    <a:lstStyle/>
                    <a:p>
                      <a:r>
                        <a:rPr lang="en-US" altLang="zh-CN" sz="3200" dirty="0"/>
                        <a:t>TEA</a:t>
                      </a:r>
                      <a:endParaRPr lang="zh-CN" altLang="en-US" sz="3200" dirty="0"/>
                    </a:p>
                  </a:txBody>
                  <a:tcPr/>
                </a:tc>
                <a:tc>
                  <a:txBody>
                    <a:bodyPr/>
                    <a:lstStyle/>
                    <a:p>
                      <a:r>
                        <a:rPr lang="zh-CN" altLang="en-US" sz="3200" dirty="0"/>
                        <a:t>老师</a:t>
                      </a:r>
                    </a:p>
                  </a:txBody>
                  <a:tcPr/>
                </a:tc>
                <a:extLst>
                  <a:ext uri="{0D108BD9-81ED-4DB2-BD59-A6C34878D82A}">
                    <a16:rowId xmlns:a16="http://schemas.microsoft.com/office/drawing/2014/main" val="10001"/>
                  </a:ext>
                </a:extLst>
              </a:tr>
              <a:tr h="746390">
                <a:tc>
                  <a:txBody>
                    <a:bodyPr/>
                    <a:lstStyle/>
                    <a:p>
                      <a:r>
                        <a:rPr lang="en-US" altLang="zh-CN" sz="3200" dirty="0"/>
                        <a:t>STU</a:t>
                      </a:r>
                      <a:endParaRPr lang="zh-CN" altLang="en-US" sz="3200" dirty="0"/>
                    </a:p>
                  </a:txBody>
                  <a:tcPr/>
                </a:tc>
                <a:tc>
                  <a:txBody>
                    <a:bodyPr/>
                    <a:lstStyle/>
                    <a:p>
                      <a:r>
                        <a:rPr lang="zh-CN" altLang="en-US" sz="3200" dirty="0"/>
                        <a:t>学生</a:t>
                      </a:r>
                    </a:p>
                  </a:txBody>
                  <a:tcPr/>
                </a:tc>
                <a:extLst>
                  <a:ext uri="{0D108BD9-81ED-4DB2-BD59-A6C34878D82A}">
                    <a16:rowId xmlns:a16="http://schemas.microsoft.com/office/drawing/2014/main" val="10002"/>
                  </a:ext>
                </a:extLst>
              </a:tr>
              <a:tr h="746390">
                <a:tc>
                  <a:txBody>
                    <a:bodyPr/>
                    <a:lstStyle/>
                    <a:p>
                      <a:r>
                        <a:rPr lang="en-US" altLang="zh-CN" sz="3200" dirty="0"/>
                        <a:t>AD</a:t>
                      </a:r>
                      <a:endParaRPr lang="zh-CN" altLang="en-US" sz="3200" dirty="0"/>
                    </a:p>
                  </a:txBody>
                  <a:tcPr/>
                </a:tc>
                <a:tc>
                  <a:txBody>
                    <a:bodyPr/>
                    <a:lstStyle/>
                    <a:p>
                      <a:r>
                        <a:rPr lang="zh-CN" altLang="en-US" sz="3200" dirty="0"/>
                        <a:t>管理员</a:t>
                      </a:r>
                    </a:p>
                  </a:txBody>
                  <a:tcPr/>
                </a:tc>
                <a:extLst>
                  <a:ext uri="{0D108BD9-81ED-4DB2-BD59-A6C34878D82A}">
                    <a16:rowId xmlns:a16="http://schemas.microsoft.com/office/drawing/2014/main" val="10003"/>
                  </a:ext>
                </a:extLst>
              </a:tr>
            </a:tbl>
          </a:graphicData>
        </a:graphic>
      </p:graphicFrame>
      <p:graphicFrame>
        <p:nvGraphicFramePr>
          <p:cNvPr id="6" name="表格 5">
            <a:extLst>
              <a:ext uri="{FF2B5EF4-FFF2-40B4-BE49-F238E27FC236}">
                <a16:creationId xmlns:a16="http://schemas.microsoft.com/office/drawing/2014/main" id="{BFA8ACE0-569E-430F-A559-437089C7EEB6}"/>
              </a:ext>
            </a:extLst>
          </p:cNvPr>
          <p:cNvGraphicFramePr>
            <a:graphicFrameLocks noGrp="1"/>
          </p:cNvGraphicFramePr>
          <p:nvPr>
            <p:extLst>
              <p:ext uri="{D42A27DB-BD31-4B8C-83A1-F6EECF244321}">
                <p14:modId xmlns:p14="http://schemas.microsoft.com/office/powerpoint/2010/main" val="3460754888"/>
              </p:ext>
            </p:extLst>
          </p:nvPr>
        </p:nvGraphicFramePr>
        <p:xfrm>
          <a:off x="6878052" y="1402457"/>
          <a:ext cx="3626351" cy="2985560"/>
        </p:xfrm>
        <a:graphic>
          <a:graphicData uri="http://schemas.openxmlformats.org/drawingml/2006/table">
            <a:tbl>
              <a:tblPr firstRow="1" bandRow="1">
                <a:tableStyleId>{5C22544A-7EE6-4342-B048-85BDC9FD1C3A}</a:tableStyleId>
              </a:tblPr>
              <a:tblGrid>
                <a:gridCol w="3626351">
                  <a:extLst>
                    <a:ext uri="{9D8B030D-6E8A-4147-A177-3AD203B41FA5}">
                      <a16:colId xmlns:a16="http://schemas.microsoft.com/office/drawing/2014/main" val="20001"/>
                    </a:ext>
                  </a:extLst>
                </a:gridCol>
              </a:tblGrid>
              <a:tr h="746390">
                <a:tc>
                  <a:txBody>
                    <a:bodyPr/>
                    <a:lstStyle/>
                    <a:p>
                      <a:r>
                        <a:rPr lang="zh-CN" altLang="en-US" sz="3200" dirty="0">
                          <a:solidFill>
                            <a:schemeClr val="tx1"/>
                          </a:solidFill>
                        </a:rPr>
                        <a:t>测试用例数量统计</a:t>
                      </a:r>
                    </a:p>
                  </a:txBody>
                  <a:tcPr/>
                </a:tc>
                <a:extLst>
                  <a:ext uri="{0D108BD9-81ED-4DB2-BD59-A6C34878D82A}">
                    <a16:rowId xmlns:a16="http://schemas.microsoft.com/office/drawing/2014/main" val="10000"/>
                  </a:ext>
                </a:extLst>
              </a:tr>
              <a:tr h="746390">
                <a:tc>
                  <a:txBody>
                    <a:bodyPr/>
                    <a:lstStyle/>
                    <a:p>
                      <a:r>
                        <a:rPr lang="en-US" altLang="zh-CN" sz="3200" dirty="0"/>
                        <a:t>56</a:t>
                      </a:r>
                      <a:endParaRPr lang="zh-CN" altLang="en-US" sz="3200" dirty="0"/>
                    </a:p>
                  </a:txBody>
                  <a:tcPr/>
                </a:tc>
                <a:extLst>
                  <a:ext uri="{0D108BD9-81ED-4DB2-BD59-A6C34878D82A}">
                    <a16:rowId xmlns:a16="http://schemas.microsoft.com/office/drawing/2014/main" val="10001"/>
                  </a:ext>
                </a:extLst>
              </a:tr>
              <a:tr h="746390">
                <a:tc>
                  <a:txBody>
                    <a:bodyPr/>
                    <a:lstStyle/>
                    <a:p>
                      <a:r>
                        <a:rPr lang="en-US" altLang="zh-CN" sz="3200" dirty="0"/>
                        <a:t>49</a:t>
                      </a:r>
                      <a:endParaRPr lang="zh-CN" altLang="en-US" sz="3200" dirty="0"/>
                    </a:p>
                  </a:txBody>
                  <a:tcPr/>
                </a:tc>
                <a:extLst>
                  <a:ext uri="{0D108BD9-81ED-4DB2-BD59-A6C34878D82A}">
                    <a16:rowId xmlns:a16="http://schemas.microsoft.com/office/drawing/2014/main" val="10002"/>
                  </a:ext>
                </a:extLst>
              </a:tr>
              <a:tr h="746390">
                <a:tc>
                  <a:txBody>
                    <a:bodyPr/>
                    <a:lstStyle/>
                    <a:p>
                      <a:r>
                        <a:rPr lang="en-US" altLang="zh-CN" sz="3200" dirty="0"/>
                        <a:t>39</a:t>
                      </a:r>
                      <a:endParaRPr lang="zh-CN" altLang="en-US" sz="3200" dirty="0"/>
                    </a:p>
                  </a:txBody>
                  <a:tcPr/>
                </a:tc>
                <a:extLst>
                  <a:ext uri="{0D108BD9-81ED-4DB2-BD59-A6C34878D82A}">
                    <a16:rowId xmlns:a16="http://schemas.microsoft.com/office/drawing/2014/main" val="10003"/>
                  </a:ext>
                </a:extLst>
              </a:tr>
            </a:tbl>
          </a:graphicData>
        </a:graphic>
      </p:graphicFrame>
      <p:sp>
        <p:nvSpPr>
          <p:cNvPr id="7" name="文本框 6">
            <a:extLst>
              <a:ext uri="{FF2B5EF4-FFF2-40B4-BE49-F238E27FC236}">
                <a16:creationId xmlns:a16="http://schemas.microsoft.com/office/drawing/2014/main" id="{8866C349-6F70-48DE-863C-EBF0792D1243}"/>
              </a:ext>
            </a:extLst>
          </p:cNvPr>
          <p:cNvSpPr txBox="1"/>
          <p:nvPr/>
        </p:nvSpPr>
        <p:spPr>
          <a:xfrm>
            <a:off x="566152" y="517358"/>
            <a:ext cx="4575342" cy="707886"/>
          </a:xfrm>
          <a:prstGeom prst="rect">
            <a:avLst/>
          </a:prstGeom>
          <a:noFill/>
        </p:spPr>
        <p:txBody>
          <a:bodyPr wrap="square" rtlCol="0">
            <a:spAutoFit/>
          </a:bodyPr>
          <a:lstStyle/>
          <a:p>
            <a:r>
              <a:rPr lang="zh-CN" altLang="en-US" sz="4000" dirty="0"/>
              <a:t>命名规则</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414391648"/>
              </p:ext>
            </p:extLst>
          </p:nvPr>
        </p:nvGraphicFramePr>
        <p:xfrm>
          <a:off x="558766" y="868500"/>
          <a:ext cx="9837564" cy="5791193"/>
        </p:xfrm>
        <a:graphic>
          <a:graphicData uri="http://schemas.openxmlformats.org/drawingml/2006/table">
            <a:tbl>
              <a:tblPr>
                <a:tableStyleId>{5C22544A-7EE6-4342-B048-85BDC9FD1C3A}</a:tableStyleId>
              </a:tblPr>
              <a:tblGrid>
                <a:gridCol w="1563421">
                  <a:extLst>
                    <a:ext uri="{9D8B030D-6E8A-4147-A177-3AD203B41FA5}">
                      <a16:colId xmlns:a16="http://schemas.microsoft.com/office/drawing/2014/main" val="20000"/>
                    </a:ext>
                  </a:extLst>
                </a:gridCol>
                <a:gridCol w="256437">
                  <a:extLst>
                    <a:ext uri="{9D8B030D-6E8A-4147-A177-3AD203B41FA5}">
                      <a16:colId xmlns:a16="http://schemas.microsoft.com/office/drawing/2014/main" val="20001"/>
                    </a:ext>
                  </a:extLst>
                </a:gridCol>
                <a:gridCol w="2624314">
                  <a:extLst>
                    <a:ext uri="{9D8B030D-6E8A-4147-A177-3AD203B41FA5}">
                      <a16:colId xmlns:a16="http://schemas.microsoft.com/office/drawing/2014/main" val="20002"/>
                    </a:ext>
                  </a:extLst>
                </a:gridCol>
                <a:gridCol w="256437">
                  <a:extLst>
                    <a:ext uri="{9D8B030D-6E8A-4147-A177-3AD203B41FA5}">
                      <a16:colId xmlns:a16="http://schemas.microsoft.com/office/drawing/2014/main" val="20003"/>
                    </a:ext>
                  </a:extLst>
                </a:gridCol>
                <a:gridCol w="1786767">
                  <a:extLst>
                    <a:ext uri="{9D8B030D-6E8A-4147-A177-3AD203B41FA5}">
                      <a16:colId xmlns:a16="http://schemas.microsoft.com/office/drawing/2014/main" val="20004"/>
                    </a:ext>
                  </a:extLst>
                </a:gridCol>
                <a:gridCol w="3350188">
                  <a:extLst>
                    <a:ext uri="{9D8B030D-6E8A-4147-A177-3AD203B41FA5}">
                      <a16:colId xmlns:a16="http://schemas.microsoft.com/office/drawing/2014/main" val="20005"/>
                    </a:ext>
                  </a:extLst>
                </a:gridCol>
              </a:tblGrid>
              <a:tr h="435428">
                <a:tc>
                  <a:txBody>
                    <a:bodyPr/>
                    <a:lstStyle/>
                    <a:p>
                      <a:pPr algn="just">
                        <a:spcAft>
                          <a:spcPts val="0"/>
                        </a:spcAft>
                      </a:pPr>
                      <a:r>
                        <a:rPr lang="zh-CN" sz="2000" kern="100">
                          <a:effectLst/>
                        </a:rPr>
                        <a:t>用例编号</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6539" marR="665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just">
                        <a:spcAft>
                          <a:spcPts val="0"/>
                        </a:spcAft>
                      </a:pPr>
                      <a:r>
                        <a:rPr lang="en-US" sz="2000" kern="100" dirty="0">
                          <a:effectLst/>
                        </a:rPr>
                        <a:t>TEA-03</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6539" marR="665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tc>
                  <a:txBody>
                    <a:bodyPr/>
                    <a:lstStyle/>
                    <a:p>
                      <a:pPr algn="just">
                        <a:spcAft>
                          <a:spcPts val="0"/>
                        </a:spcAft>
                      </a:pPr>
                      <a:r>
                        <a:rPr lang="zh-CN" sz="2000" kern="100" dirty="0">
                          <a:effectLst/>
                        </a:rPr>
                        <a:t>功能模块名</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6539" marR="665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zh-CN" sz="2000" kern="100">
                          <a:effectLst/>
                        </a:rPr>
                        <a:t>教师下载课程资料</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6539" marR="665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35428">
                <a:tc>
                  <a:txBody>
                    <a:bodyPr/>
                    <a:lstStyle/>
                    <a:p>
                      <a:pPr algn="just">
                        <a:spcAft>
                          <a:spcPts val="0"/>
                        </a:spcAft>
                      </a:pPr>
                      <a:r>
                        <a:rPr lang="zh-CN" sz="2000" kern="100">
                          <a:effectLst/>
                        </a:rPr>
                        <a:t>作者</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6539" marR="665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just">
                        <a:spcAft>
                          <a:spcPts val="0"/>
                        </a:spcAft>
                      </a:pPr>
                      <a:r>
                        <a:rPr lang="zh-CN" sz="2000" kern="100">
                          <a:effectLst/>
                        </a:rPr>
                        <a:t>陈婧唯</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6539" marR="665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tc>
                  <a:txBody>
                    <a:bodyPr/>
                    <a:lstStyle/>
                    <a:p>
                      <a:pPr algn="just">
                        <a:spcAft>
                          <a:spcPts val="0"/>
                        </a:spcAft>
                      </a:pPr>
                      <a:r>
                        <a:rPr lang="zh-CN" sz="2000" kern="100">
                          <a:effectLst/>
                        </a:rPr>
                        <a:t>编制时间</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6539" marR="665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en-US" sz="2000" kern="100">
                          <a:effectLst/>
                        </a:rPr>
                        <a:t>2018/12/24</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6539" marR="665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35428">
                <a:tc>
                  <a:txBody>
                    <a:bodyPr/>
                    <a:lstStyle/>
                    <a:p>
                      <a:pPr algn="just">
                        <a:spcAft>
                          <a:spcPts val="0"/>
                        </a:spcAft>
                      </a:pPr>
                      <a:r>
                        <a:rPr lang="zh-CN" sz="2000" kern="100">
                          <a:effectLst/>
                        </a:rPr>
                        <a:t>用例描述</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6539" marR="665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just">
                        <a:spcAft>
                          <a:spcPts val="0"/>
                        </a:spcAft>
                      </a:pPr>
                      <a:r>
                        <a:rPr lang="zh-CN" sz="2000" kern="100">
                          <a:effectLst/>
                        </a:rPr>
                        <a:t>教师下载课程资料</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6539" marR="665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tc>
                  <a:txBody>
                    <a:bodyPr/>
                    <a:lstStyle/>
                    <a:p>
                      <a:pPr algn="just">
                        <a:spcAft>
                          <a:spcPts val="0"/>
                        </a:spcAft>
                      </a:pPr>
                      <a:r>
                        <a:rPr lang="zh-CN" sz="2000" kern="100">
                          <a:effectLst/>
                        </a:rPr>
                        <a:t>优先级</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6539" marR="665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en-US" sz="2000" kern="100">
                          <a:effectLst/>
                        </a:rPr>
                        <a:t>TBD</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6539" marR="665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35428">
                <a:tc>
                  <a:txBody>
                    <a:bodyPr/>
                    <a:lstStyle/>
                    <a:p>
                      <a:pPr algn="just">
                        <a:spcAft>
                          <a:spcPts val="0"/>
                        </a:spcAft>
                      </a:pPr>
                      <a:r>
                        <a:rPr lang="zh-CN" sz="2000" kern="100">
                          <a:effectLst/>
                        </a:rPr>
                        <a:t>修改历史</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6539" marR="665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just">
                        <a:spcAft>
                          <a:spcPts val="0"/>
                        </a:spcAft>
                      </a:pPr>
                      <a:r>
                        <a:rPr lang="zh-CN" sz="2000" kern="100" dirty="0">
                          <a:effectLst/>
                        </a:rPr>
                        <a:t>无</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6539" marR="665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tc>
                  <a:txBody>
                    <a:bodyPr/>
                    <a:lstStyle/>
                    <a:p>
                      <a:pPr algn="just">
                        <a:spcAft>
                          <a:spcPts val="0"/>
                        </a:spcAft>
                      </a:pPr>
                      <a:r>
                        <a:rPr lang="zh-CN" sz="2000" kern="100">
                          <a:effectLst/>
                        </a:rPr>
                        <a:t>测试方法</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6539" marR="665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zh-CN" sz="2000" kern="100">
                          <a:effectLst/>
                        </a:rPr>
                        <a:t>黑盒测试</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6539" marR="665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35428">
                <a:tc>
                  <a:txBody>
                    <a:bodyPr/>
                    <a:lstStyle/>
                    <a:p>
                      <a:pPr algn="just">
                        <a:spcAft>
                          <a:spcPts val="0"/>
                        </a:spcAft>
                      </a:pPr>
                      <a:r>
                        <a:rPr lang="zh-CN" sz="2000" kern="100">
                          <a:effectLst/>
                        </a:rPr>
                        <a:t>测试目的</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6539" marR="665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5">
                  <a:txBody>
                    <a:bodyPr/>
                    <a:lstStyle/>
                    <a:p>
                      <a:pPr algn="just">
                        <a:spcAft>
                          <a:spcPts val="0"/>
                        </a:spcAft>
                      </a:pPr>
                      <a:r>
                        <a:rPr lang="zh-CN" sz="2000" kern="100" dirty="0">
                          <a:effectLst/>
                        </a:rPr>
                        <a:t>发现尽可能多的缺陷，保证该功能可以正常使用</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6539" marR="665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r h="653141">
                <a:tc>
                  <a:txBody>
                    <a:bodyPr/>
                    <a:lstStyle/>
                    <a:p>
                      <a:pPr algn="just">
                        <a:spcAft>
                          <a:spcPts val="0"/>
                        </a:spcAft>
                      </a:pPr>
                      <a:r>
                        <a:rPr lang="zh-CN" sz="2000" kern="100">
                          <a:effectLst/>
                        </a:rPr>
                        <a:t>前置条件</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6539" marR="665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5">
                  <a:txBody>
                    <a:bodyPr/>
                    <a:lstStyle/>
                    <a:p>
                      <a:pPr algn="just">
                        <a:spcAft>
                          <a:spcPts val="0"/>
                        </a:spcAft>
                      </a:pPr>
                      <a:r>
                        <a:rPr lang="zh-CN" sz="2000" kern="100" dirty="0">
                          <a:effectLst/>
                        </a:rPr>
                        <a:t>教师登陆网站</a:t>
                      </a:r>
                    </a:p>
                    <a:p>
                      <a:pPr algn="just">
                        <a:spcAft>
                          <a:spcPts val="0"/>
                        </a:spcAft>
                      </a:pPr>
                      <a:r>
                        <a:rPr lang="zh-CN" sz="2000" kern="100" dirty="0">
                          <a:effectLst/>
                        </a:rPr>
                        <a:t>教师进入课程资料下载界面</a:t>
                      </a:r>
                    </a:p>
                    <a:p>
                      <a:pPr algn="just">
                        <a:spcAft>
                          <a:spcPts val="0"/>
                        </a:spcAft>
                      </a:pPr>
                      <a:r>
                        <a:rPr lang="zh-CN" sz="2000" kern="100" dirty="0">
                          <a:effectLst/>
                        </a:rPr>
                        <a:t>课程资料已存在</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6539" marR="665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5"/>
                  </a:ext>
                </a:extLst>
              </a:tr>
              <a:tr h="217713">
                <a:tc gridSpan="2">
                  <a:txBody>
                    <a:bodyPr/>
                    <a:lstStyle/>
                    <a:p>
                      <a:pPr algn="just">
                        <a:spcAft>
                          <a:spcPts val="0"/>
                        </a:spcAft>
                      </a:pPr>
                      <a:r>
                        <a:rPr lang="zh-CN" sz="2000" kern="100">
                          <a:effectLst/>
                        </a:rPr>
                        <a:t>测试数据</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6539" marR="665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a:txBody>
                    <a:bodyPr/>
                    <a:lstStyle/>
                    <a:p>
                      <a:pPr algn="just">
                        <a:spcAft>
                          <a:spcPts val="0"/>
                        </a:spcAft>
                      </a:pPr>
                      <a:r>
                        <a:rPr lang="zh-CN" sz="2000" kern="100">
                          <a:effectLst/>
                        </a:rPr>
                        <a:t>操作描述</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6539" marR="665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just">
                        <a:spcAft>
                          <a:spcPts val="0"/>
                        </a:spcAft>
                      </a:pPr>
                      <a:r>
                        <a:rPr lang="zh-CN" sz="2000" kern="100">
                          <a:effectLst/>
                        </a:rPr>
                        <a:t>期望结果</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6539" marR="665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6"/>
                  </a:ext>
                </a:extLst>
              </a:tr>
              <a:tr h="2394853">
                <a:tc gridSpan="2">
                  <a:txBody>
                    <a:bodyPr/>
                    <a:lstStyle/>
                    <a:p>
                      <a:pPr algn="just">
                        <a:spcAft>
                          <a:spcPts val="0"/>
                        </a:spcAft>
                      </a:pPr>
                      <a:r>
                        <a:rPr lang="zh-CN" sz="2000" kern="100">
                          <a:effectLst/>
                        </a:rPr>
                        <a:t>点击课程资料课件、历史答疑、其他</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6539" marR="665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a:txBody>
                    <a:bodyPr/>
                    <a:lstStyle/>
                    <a:p>
                      <a:pPr algn="just">
                        <a:spcAft>
                          <a:spcPts val="0"/>
                        </a:spcAft>
                      </a:pPr>
                      <a:r>
                        <a:rPr lang="en-US" sz="2000" kern="100">
                          <a:effectLst/>
                        </a:rPr>
                        <a:t>1.</a:t>
                      </a:r>
                      <a:r>
                        <a:rPr lang="zh-CN" sz="2000" kern="100">
                          <a:effectLst/>
                        </a:rPr>
                        <a:t>教师登录网站；</a:t>
                      </a:r>
                    </a:p>
                    <a:p>
                      <a:pPr algn="just">
                        <a:spcAft>
                          <a:spcPts val="0"/>
                        </a:spcAft>
                      </a:pPr>
                      <a:r>
                        <a:rPr lang="en-US" sz="2000" kern="100">
                          <a:effectLst/>
                        </a:rPr>
                        <a:t>2.</a:t>
                      </a:r>
                      <a:r>
                        <a:rPr lang="zh-CN" sz="2000" kern="100">
                          <a:effectLst/>
                        </a:rPr>
                        <a:t>教师选择教师—课程</a:t>
                      </a:r>
                    </a:p>
                    <a:p>
                      <a:pPr algn="just">
                        <a:spcAft>
                          <a:spcPts val="0"/>
                        </a:spcAft>
                      </a:pPr>
                      <a:r>
                        <a:rPr lang="en-US" sz="2000" kern="100">
                          <a:effectLst/>
                        </a:rPr>
                        <a:t>3.</a:t>
                      </a:r>
                      <a:r>
                        <a:rPr lang="zh-CN" sz="2000" kern="100">
                          <a:effectLst/>
                        </a:rPr>
                        <a:t>教师进入课程资料界面；</a:t>
                      </a:r>
                    </a:p>
                    <a:p>
                      <a:pPr algn="just">
                        <a:spcAft>
                          <a:spcPts val="0"/>
                        </a:spcAft>
                      </a:pPr>
                      <a:r>
                        <a:rPr lang="en-US" sz="2000" kern="100">
                          <a:effectLst/>
                        </a:rPr>
                        <a:t>4.</a:t>
                      </a:r>
                      <a:r>
                        <a:rPr lang="zh-CN" sz="2000" kern="100">
                          <a:effectLst/>
                        </a:rPr>
                        <a:t>点击课程资料条目</a:t>
                      </a:r>
                    </a:p>
                    <a:p>
                      <a:pPr algn="just">
                        <a:spcAft>
                          <a:spcPts val="0"/>
                        </a:spcAft>
                      </a:pPr>
                      <a:r>
                        <a:rPr lang="en-US" sz="2000" kern="100">
                          <a:effectLst/>
                        </a:rPr>
                        <a:t>5.</a:t>
                      </a:r>
                      <a:r>
                        <a:rPr lang="zh-CN" sz="2000" kern="100">
                          <a:effectLst/>
                        </a:rPr>
                        <a:t>教师点击在资料后面的下载按钮</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6539" marR="665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just">
                        <a:spcAft>
                          <a:spcPts val="0"/>
                        </a:spcAft>
                      </a:pPr>
                      <a:r>
                        <a:rPr lang="zh-CN" sz="2000" kern="100" dirty="0">
                          <a:effectLst/>
                        </a:rPr>
                        <a:t>显示下载成功信息，并且本地出现课程资料</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6539" marR="665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7"/>
                  </a:ext>
                </a:extLst>
              </a:tr>
            </a:tbl>
          </a:graphicData>
        </a:graphic>
      </p:graphicFrame>
      <p:sp>
        <p:nvSpPr>
          <p:cNvPr id="5" name="Rectangle 1"/>
          <p:cNvSpPr>
            <a:spLocks noChangeArrowheads="1"/>
          </p:cNvSpPr>
          <p:nvPr/>
        </p:nvSpPr>
        <p:spPr bwMode="auto">
          <a:xfrm>
            <a:off x="-1090544" y="49696"/>
            <a:ext cx="5779644" cy="1318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50708" tIns="165048" rIns="91440" bIns="165048" numCol="1" anchor="ctr" anchorCtr="0" compatLnSpc="1">
            <a:spAutoFit/>
          </a:bodyPr>
          <a:lstStyle/>
          <a:p>
            <a:pPr marL="914400" marR="0" lvl="2" indent="0" algn="l" defTabSz="914400" rtl="0" eaLnBrk="0" fontAlgn="base" latinLnBrk="0" hangingPunct="0">
              <a:lnSpc>
                <a:spcPct val="100000"/>
              </a:lnSpc>
              <a:spcBef>
                <a:spcPct val="0"/>
              </a:spcBef>
              <a:spcAft>
                <a:spcPct val="0"/>
              </a:spcAft>
              <a:buClrTx/>
              <a:buSzTx/>
            </a:pPr>
            <a:r>
              <a:rPr kumimoji="0" lang="zh-CN" altLang="zh-CN" sz="2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教师下载课程资料测试用例</a:t>
            </a:r>
            <a:endParaRPr kumimoji="0" lang="zh-CN" altLang="zh-CN" sz="2800" b="0" i="0" u="none" strike="noStrike" cap="none" normalizeH="0" baseline="0" dirty="0">
              <a:ln>
                <a:noFill/>
              </a:ln>
              <a:solidFill>
                <a:schemeClr val="tx1"/>
              </a:solidFill>
              <a:effectLst/>
              <a:latin typeface="Calibri" panose="020F0502020204030204" charset="0"/>
              <a:cs typeface="Times New Roman" panose="02020603050405020304" pitchFamily="18" charset="0"/>
            </a:endParaRPr>
          </a:p>
          <a:p>
            <a:pPr marL="914400" marR="0" lvl="2" indent="0" algn="l" defTabSz="914400" rtl="0" eaLnBrk="0" fontAlgn="base" latinLnBrk="0" hangingPunct="0">
              <a:lnSpc>
                <a:spcPct val="100000"/>
              </a:lnSpc>
              <a:spcBef>
                <a:spcPct val="0"/>
              </a:spcBef>
              <a:spcAft>
                <a:spcPct val="0"/>
              </a:spcAft>
              <a:buClrTx/>
              <a:buSzTx/>
              <a:buFontTx/>
              <a:buAutoNum type="arabicPeriod"/>
            </a:pPr>
            <a:endParaRPr kumimoji="0" lang="zh-CN" altLang="zh-CN" sz="36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4422312" y="1999930"/>
            <a:ext cx="6960759" cy="2849671"/>
          </a:xfrm>
        </p:spPr>
        <p:txBody>
          <a:bodyPr vert="horz" lIns="91440" tIns="45720" rIns="91440" bIns="45720" rtlCol="0" anchor="b">
            <a:normAutofit/>
          </a:bodyPr>
          <a:lstStyle/>
          <a:p>
            <a:r>
              <a:rPr lang="zh-CN" altLang="en-US" sz="6000" dirty="0">
                <a:solidFill>
                  <a:srgbClr val="FFFFFF"/>
                </a:solidFill>
              </a:rPr>
              <a:t>用户手册</a:t>
            </a:r>
            <a:br>
              <a:rPr lang="en-US" altLang="zh-CN" sz="6000" dirty="0">
                <a:solidFill>
                  <a:srgbClr val="FFFFFF"/>
                </a:solidFill>
              </a:rPr>
            </a:br>
            <a:endParaRPr lang="en-US" altLang="zh-CN" sz="6000" dirty="0">
              <a:solidFill>
                <a:srgbClr val="FFFFFF"/>
              </a:solidFill>
            </a:endParaRPr>
          </a:p>
        </p:txBody>
      </p:sp>
      <p:sp>
        <p:nvSpPr>
          <p:cNvPr id="40" name="Isosceles Triangle 39"/>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FDE486B-E6DB-4E80-81EE-17270EB8B134}"/>
              </a:ext>
            </a:extLst>
          </p:cNvPr>
          <p:cNvPicPr>
            <a:picLocks noChangeAspect="1"/>
          </p:cNvPicPr>
          <p:nvPr/>
        </p:nvPicPr>
        <p:blipFill>
          <a:blip r:embed="rId2"/>
          <a:stretch>
            <a:fillRect/>
          </a:stretch>
        </p:blipFill>
        <p:spPr>
          <a:xfrm>
            <a:off x="3667125" y="52387"/>
            <a:ext cx="8524875" cy="6753225"/>
          </a:xfrm>
          <a:prstGeom prst="rect">
            <a:avLst/>
          </a:prstGeom>
        </p:spPr>
      </p:pic>
      <p:sp>
        <p:nvSpPr>
          <p:cNvPr id="5" name="文本框 4">
            <a:extLst>
              <a:ext uri="{FF2B5EF4-FFF2-40B4-BE49-F238E27FC236}">
                <a16:creationId xmlns:a16="http://schemas.microsoft.com/office/drawing/2014/main" id="{10321826-C7C8-4665-914B-6402F249B7E6}"/>
              </a:ext>
            </a:extLst>
          </p:cNvPr>
          <p:cNvSpPr txBox="1"/>
          <p:nvPr/>
        </p:nvSpPr>
        <p:spPr>
          <a:xfrm>
            <a:off x="176463" y="1379621"/>
            <a:ext cx="3009399" cy="2585323"/>
          </a:xfrm>
          <a:prstGeom prst="rect">
            <a:avLst/>
          </a:prstGeom>
          <a:noFill/>
        </p:spPr>
        <p:txBody>
          <a:bodyPr wrap="square" rtlCol="0">
            <a:spAutoFit/>
          </a:bodyPr>
          <a:lstStyle/>
          <a:p>
            <a:r>
              <a:rPr lang="zh-CN" altLang="en-US" sz="5400" dirty="0"/>
              <a:t>用户手册目录（</a:t>
            </a:r>
            <a:r>
              <a:rPr lang="en-US" altLang="zh-CN" sz="5400" dirty="0"/>
              <a:t>PC</a:t>
            </a:r>
            <a:r>
              <a:rPr lang="zh-CN" altLang="en-US" sz="5400" dirty="0"/>
              <a:t>端）</a:t>
            </a:r>
          </a:p>
        </p:txBody>
      </p:sp>
    </p:spTree>
    <p:extLst>
      <p:ext uri="{BB962C8B-B14F-4D97-AF65-F5344CB8AC3E}">
        <p14:creationId xmlns:p14="http://schemas.microsoft.com/office/powerpoint/2010/main" val="3001831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3C6D56F-2264-464A-9CF7-D5E130C8EF35}"/>
              </a:ext>
            </a:extLst>
          </p:cNvPr>
          <p:cNvSpPr txBox="1"/>
          <p:nvPr/>
        </p:nvSpPr>
        <p:spPr>
          <a:xfrm>
            <a:off x="176463" y="1379621"/>
            <a:ext cx="3009399" cy="2585323"/>
          </a:xfrm>
          <a:prstGeom prst="rect">
            <a:avLst/>
          </a:prstGeom>
          <a:noFill/>
        </p:spPr>
        <p:txBody>
          <a:bodyPr wrap="square" rtlCol="0">
            <a:spAutoFit/>
          </a:bodyPr>
          <a:lstStyle/>
          <a:p>
            <a:r>
              <a:rPr lang="zh-CN" altLang="en-US" sz="5400" dirty="0"/>
              <a:t>用户手册目录（</a:t>
            </a:r>
            <a:r>
              <a:rPr lang="en-US" altLang="zh-CN" sz="5400" dirty="0"/>
              <a:t>APP</a:t>
            </a:r>
            <a:r>
              <a:rPr lang="zh-CN" altLang="en-US" sz="5400" dirty="0"/>
              <a:t>）</a:t>
            </a:r>
          </a:p>
        </p:txBody>
      </p:sp>
      <p:pic>
        <p:nvPicPr>
          <p:cNvPr id="3" name="图片 2">
            <a:extLst>
              <a:ext uri="{FF2B5EF4-FFF2-40B4-BE49-F238E27FC236}">
                <a16:creationId xmlns:a16="http://schemas.microsoft.com/office/drawing/2014/main" id="{2F2FD000-DAA6-454B-8952-AB56D46BED7F}"/>
              </a:ext>
            </a:extLst>
          </p:cNvPr>
          <p:cNvPicPr>
            <a:picLocks noChangeAspect="1"/>
          </p:cNvPicPr>
          <p:nvPr/>
        </p:nvPicPr>
        <p:blipFill>
          <a:blip r:embed="rId2"/>
          <a:stretch>
            <a:fillRect/>
          </a:stretch>
        </p:blipFill>
        <p:spPr>
          <a:xfrm>
            <a:off x="3527407" y="0"/>
            <a:ext cx="7994685" cy="6858000"/>
          </a:xfrm>
          <a:prstGeom prst="rect">
            <a:avLst/>
          </a:prstGeom>
        </p:spPr>
      </p:pic>
    </p:spTree>
    <p:extLst>
      <p:ext uri="{BB962C8B-B14F-4D97-AF65-F5344CB8AC3E}">
        <p14:creationId xmlns:p14="http://schemas.microsoft.com/office/powerpoint/2010/main" val="15599322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4422140" y="1999615"/>
            <a:ext cx="7769225" cy="2849880"/>
          </a:xfrm>
        </p:spPr>
        <p:txBody>
          <a:bodyPr vert="horz" lIns="91440" tIns="45720" rIns="91440" bIns="45720" rtlCol="0" anchor="b">
            <a:normAutofit/>
          </a:bodyPr>
          <a:lstStyle/>
          <a:p>
            <a:r>
              <a:rPr lang="zh-CN" altLang="en-US" sz="6000" dirty="0">
                <a:solidFill>
                  <a:srgbClr val="FFFFFF"/>
                </a:solidFill>
              </a:rPr>
              <a:t>Baseline</a:t>
            </a:r>
            <a:br>
              <a:rPr lang="en-US" altLang="zh-CN" sz="6000" dirty="0">
                <a:solidFill>
                  <a:srgbClr val="FFFFFF"/>
                </a:solidFill>
              </a:rPr>
            </a:br>
            <a:endParaRPr lang="en-US" altLang="zh-CN" sz="6000" dirty="0">
              <a:solidFill>
                <a:srgbClr val="FFFFFF"/>
              </a:solidFill>
            </a:endParaRPr>
          </a:p>
        </p:txBody>
      </p:sp>
      <p:sp>
        <p:nvSpPr>
          <p:cNvPr id="40" name="Isosceles Triangle 39"/>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018ABAA-350D-45CA-9A64-E8B11EBAA77D}"/>
              </a:ext>
            </a:extLst>
          </p:cNvPr>
          <p:cNvPicPr>
            <a:picLocks noChangeAspect="1"/>
          </p:cNvPicPr>
          <p:nvPr/>
        </p:nvPicPr>
        <p:blipFill>
          <a:blip r:embed="rId2"/>
          <a:stretch>
            <a:fillRect/>
          </a:stretch>
        </p:blipFill>
        <p:spPr>
          <a:xfrm>
            <a:off x="1090612" y="23813"/>
            <a:ext cx="9039225" cy="1752600"/>
          </a:xfrm>
          <a:prstGeom prst="rect">
            <a:avLst/>
          </a:prstGeom>
        </p:spPr>
      </p:pic>
      <p:pic>
        <p:nvPicPr>
          <p:cNvPr id="3" name="图片 2">
            <a:extLst>
              <a:ext uri="{FF2B5EF4-FFF2-40B4-BE49-F238E27FC236}">
                <a16:creationId xmlns:a16="http://schemas.microsoft.com/office/drawing/2014/main" id="{B50F8841-BFBC-438D-B602-75473BDF1D4F}"/>
              </a:ext>
            </a:extLst>
          </p:cNvPr>
          <p:cNvPicPr>
            <a:picLocks noChangeAspect="1"/>
          </p:cNvPicPr>
          <p:nvPr/>
        </p:nvPicPr>
        <p:blipFill>
          <a:blip r:embed="rId3"/>
          <a:stretch>
            <a:fillRect/>
          </a:stretch>
        </p:blipFill>
        <p:spPr>
          <a:xfrm>
            <a:off x="976313" y="1570665"/>
            <a:ext cx="7913687" cy="5263522"/>
          </a:xfrm>
          <a:prstGeom prst="rect">
            <a:avLst/>
          </a:prstGeom>
        </p:spPr>
      </p:pic>
    </p:spTree>
    <p:extLst>
      <p:ext uri="{BB962C8B-B14F-4D97-AF65-F5344CB8AC3E}">
        <p14:creationId xmlns:p14="http://schemas.microsoft.com/office/powerpoint/2010/main" val="13930884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4422140" y="1999615"/>
            <a:ext cx="7769225" cy="2849880"/>
          </a:xfrm>
        </p:spPr>
        <p:txBody>
          <a:bodyPr vert="horz" lIns="91440" tIns="45720" rIns="91440" bIns="45720" rtlCol="0" anchor="b">
            <a:normAutofit/>
          </a:bodyPr>
          <a:lstStyle/>
          <a:p>
            <a:r>
              <a:rPr lang="zh-CN" altLang="en-US" sz="6000" dirty="0">
                <a:solidFill>
                  <a:srgbClr val="FFFFFF"/>
                </a:solidFill>
              </a:rPr>
              <a:t>需求管理工具</a:t>
            </a:r>
            <a:br>
              <a:rPr lang="en-US" altLang="zh-CN" sz="6000" dirty="0">
                <a:solidFill>
                  <a:srgbClr val="FFFFFF"/>
                </a:solidFill>
              </a:rPr>
            </a:br>
            <a:endParaRPr lang="en-US" altLang="zh-CN" sz="6000" dirty="0">
              <a:solidFill>
                <a:srgbClr val="FFFFFF"/>
              </a:solidFill>
            </a:endParaRPr>
          </a:p>
        </p:txBody>
      </p:sp>
      <p:sp>
        <p:nvSpPr>
          <p:cNvPr id="40" name="Isosceles Triangle 39"/>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3975836"/>
      </p:ext>
    </p:extLst>
  </p:cSld>
  <p:clrMapOvr>
    <a:overrideClrMapping bg1="dk1" tx1="lt1" bg2="dk2" tx2="lt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D122C6A-FC37-4BC6-B34A-A248B43E9B24}"/>
              </a:ext>
            </a:extLst>
          </p:cNvPr>
          <p:cNvSpPr txBox="1"/>
          <p:nvPr/>
        </p:nvSpPr>
        <p:spPr>
          <a:xfrm>
            <a:off x="293914" y="326571"/>
            <a:ext cx="3086100" cy="2308324"/>
          </a:xfrm>
          <a:prstGeom prst="rect">
            <a:avLst/>
          </a:prstGeom>
          <a:noFill/>
        </p:spPr>
        <p:txBody>
          <a:bodyPr wrap="square" rtlCol="0">
            <a:spAutoFit/>
          </a:bodyPr>
          <a:lstStyle/>
          <a:p>
            <a:r>
              <a:rPr lang="zh-CN" altLang="en-US" sz="3600" dirty="0"/>
              <a:t>采用了需求管理工具</a:t>
            </a:r>
            <a:r>
              <a:rPr lang="en-US" altLang="zh-CN" sz="3600" dirty="0" err="1"/>
              <a:t>Okit</a:t>
            </a:r>
            <a:endParaRPr lang="en-US" altLang="zh-CN" sz="3600" dirty="0"/>
          </a:p>
          <a:p>
            <a:r>
              <a:rPr lang="zh-CN" altLang="en-US" sz="3600" dirty="0"/>
              <a:t>如图为部分需求跟踪矩阵</a:t>
            </a:r>
          </a:p>
        </p:txBody>
      </p:sp>
      <p:pic>
        <p:nvPicPr>
          <p:cNvPr id="5" name="图片 4">
            <a:extLst>
              <a:ext uri="{FF2B5EF4-FFF2-40B4-BE49-F238E27FC236}">
                <a16:creationId xmlns:a16="http://schemas.microsoft.com/office/drawing/2014/main" id="{D9DB3343-E988-4166-AC14-C104C2CA2938}"/>
              </a:ext>
            </a:extLst>
          </p:cNvPr>
          <p:cNvPicPr>
            <a:picLocks noChangeAspect="1"/>
          </p:cNvPicPr>
          <p:nvPr/>
        </p:nvPicPr>
        <p:blipFill>
          <a:blip r:embed="rId2"/>
          <a:stretch>
            <a:fillRect/>
          </a:stretch>
        </p:blipFill>
        <p:spPr>
          <a:xfrm>
            <a:off x="3867150" y="0"/>
            <a:ext cx="8324850" cy="6810375"/>
          </a:xfrm>
          <a:prstGeom prst="rect">
            <a:avLst/>
          </a:prstGeom>
        </p:spPr>
      </p:pic>
    </p:spTree>
    <p:extLst>
      <p:ext uri="{BB962C8B-B14F-4D97-AF65-F5344CB8AC3E}">
        <p14:creationId xmlns:p14="http://schemas.microsoft.com/office/powerpoint/2010/main" val="3019833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7497EFB-F830-473B-851F-E9DE8D36790F}"/>
              </a:ext>
            </a:extLst>
          </p:cNvPr>
          <p:cNvPicPr>
            <a:picLocks noChangeAspect="1"/>
          </p:cNvPicPr>
          <p:nvPr/>
        </p:nvPicPr>
        <p:blipFill>
          <a:blip r:embed="rId2"/>
          <a:stretch>
            <a:fillRect/>
          </a:stretch>
        </p:blipFill>
        <p:spPr>
          <a:xfrm>
            <a:off x="1704975" y="209550"/>
            <a:ext cx="8782050" cy="6438900"/>
          </a:xfrm>
          <a:prstGeom prst="rect">
            <a:avLst/>
          </a:prstGeom>
        </p:spPr>
      </p:pic>
    </p:spTree>
    <p:extLst>
      <p:ext uri="{BB962C8B-B14F-4D97-AF65-F5344CB8AC3E}">
        <p14:creationId xmlns:p14="http://schemas.microsoft.com/office/powerpoint/2010/main" val="35391238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4422312" y="1999930"/>
            <a:ext cx="6960759" cy="2849671"/>
          </a:xfrm>
        </p:spPr>
        <p:txBody>
          <a:bodyPr vert="horz" lIns="91440" tIns="45720" rIns="91440" bIns="45720" rtlCol="0" anchor="b">
            <a:normAutofit/>
          </a:bodyPr>
          <a:lstStyle/>
          <a:p>
            <a:r>
              <a:rPr lang="zh-CN" altLang="en-US" sz="6000" dirty="0">
                <a:solidFill>
                  <a:srgbClr val="FFFFFF"/>
                </a:solidFill>
              </a:rPr>
              <a:t>CCB组织</a:t>
            </a:r>
            <a:br>
              <a:rPr lang="en-US" altLang="zh-CN" sz="6000" dirty="0">
                <a:solidFill>
                  <a:srgbClr val="FFFFFF"/>
                </a:solidFill>
              </a:rPr>
            </a:br>
            <a:endParaRPr lang="en-US" altLang="zh-CN" sz="6000" dirty="0">
              <a:solidFill>
                <a:srgbClr val="FFFFFF"/>
              </a:solidFill>
            </a:endParaRPr>
          </a:p>
        </p:txBody>
      </p:sp>
      <p:sp>
        <p:nvSpPr>
          <p:cNvPr id="40" name="Isosceles Triangle 39"/>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1F47E2D-7D32-424F-AE80-28CC125F692A}"/>
              </a:ext>
            </a:extLst>
          </p:cNvPr>
          <p:cNvPicPr>
            <a:picLocks noChangeAspect="1"/>
          </p:cNvPicPr>
          <p:nvPr/>
        </p:nvPicPr>
        <p:blipFill>
          <a:blip r:embed="rId2"/>
          <a:stretch>
            <a:fillRect/>
          </a:stretch>
        </p:blipFill>
        <p:spPr>
          <a:xfrm>
            <a:off x="1962150" y="266700"/>
            <a:ext cx="8267700" cy="6324600"/>
          </a:xfrm>
          <a:prstGeom prst="rect">
            <a:avLst/>
          </a:prstGeom>
        </p:spPr>
      </p:pic>
    </p:spTree>
    <p:extLst>
      <p:ext uri="{BB962C8B-B14F-4D97-AF65-F5344CB8AC3E}">
        <p14:creationId xmlns:p14="http://schemas.microsoft.com/office/powerpoint/2010/main" val="18617704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4422140" y="1999615"/>
            <a:ext cx="8006080" cy="2849880"/>
          </a:xfrm>
        </p:spPr>
        <p:txBody>
          <a:bodyPr vert="horz" lIns="91440" tIns="45720" rIns="91440" bIns="45720" rtlCol="0" anchor="b">
            <a:normAutofit/>
          </a:bodyPr>
          <a:lstStyle/>
          <a:p>
            <a:r>
              <a:rPr lang="zh-CN" altLang="en-US" sz="6000" dirty="0">
                <a:solidFill>
                  <a:srgbClr val="FFFFFF"/>
                </a:solidFill>
              </a:rPr>
              <a:t>需求变更申请和分析</a:t>
            </a:r>
            <a:br>
              <a:rPr lang="en-US" altLang="zh-CN" sz="6000" dirty="0">
                <a:solidFill>
                  <a:srgbClr val="FFFFFF"/>
                </a:solidFill>
              </a:rPr>
            </a:br>
            <a:endParaRPr lang="en-US" altLang="zh-CN" sz="6000" dirty="0">
              <a:solidFill>
                <a:srgbClr val="FFFFFF"/>
              </a:solidFill>
            </a:endParaRPr>
          </a:p>
        </p:txBody>
      </p:sp>
      <p:sp>
        <p:nvSpPr>
          <p:cNvPr id="40" name="Isosceles Triangle 39"/>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8DDCDE5-986E-4AAA-9BAF-68321AEFB795}"/>
              </a:ext>
            </a:extLst>
          </p:cNvPr>
          <p:cNvPicPr>
            <a:picLocks noChangeAspect="1"/>
          </p:cNvPicPr>
          <p:nvPr/>
        </p:nvPicPr>
        <p:blipFill>
          <a:blip r:embed="rId2"/>
          <a:stretch>
            <a:fillRect/>
          </a:stretch>
        </p:blipFill>
        <p:spPr>
          <a:xfrm>
            <a:off x="1862137" y="166687"/>
            <a:ext cx="8467725" cy="6524625"/>
          </a:xfrm>
          <a:prstGeom prst="rect">
            <a:avLst/>
          </a:prstGeom>
        </p:spPr>
      </p:pic>
    </p:spTree>
    <p:extLst>
      <p:ext uri="{BB962C8B-B14F-4D97-AF65-F5344CB8AC3E}">
        <p14:creationId xmlns:p14="http://schemas.microsoft.com/office/powerpoint/2010/main" val="30895032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E5D8CF4-ADB7-4666-8796-2F4339049044}"/>
              </a:ext>
            </a:extLst>
          </p:cNvPr>
          <p:cNvPicPr>
            <a:picLocks noChangeAspect="1"/>
          </p:cNvPicPr>
          <p:nvPr/>
        </p:nvPicPr>
        <p:blipFill>
          <a:blip r:embed="rId2"/>
          <a:stretch>
            <a:fillRect/>
          </a:stretch>
        </p:blipFill>
        <p:spPr>
          <a:xfrm>
            <a:off x="2054513" y="0"/>
            <a:ext cx="8082974" cy="6858000"/>
          </a:xfrm>
          <a:prstGeom prst="rect">
            <a:avLst/>
          </a:prstGeom>
        </p:spPr>
      </p:pic>
    </p:spTree>
    <p:extLst>
      <p:ext uri="{BB962C8B-B14F-4D97-AF65-F5344CB8AC3E}">
        <p14:creationId xmlns:p14="http://schemas.microsoft.com/office/powerpoint/2010/main" val="17911984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BFA23A6-587D-4CEC-9F06-C23092E263B0}"/>
              </a:ext>
            </a:extLst>
          </p:cNvPr>
          <p:cNvPicPr>
            <a:picLocks noChangeAspect="1"/>
          </p:cNvPicPr>
          <p:nvPr/>
        </p:nvPicPr>
        <p:blipFill>
          <a:blip r:embed="rId2"/>
          <a:stretch>
            <a:fillRect/>
          </a:stretch>
        </p:blipFill>
        <p:spPr>
          <a:xfrm>
            <a:off x="2440304" y="205739"/>
            <a:ext cx="6213839" cy="6146643"/>
          </a:xfrm>
          <a:prstGeom prst="rect">
            <a:avLst/>
          </a:prstGeom>
        </p:spPr>
      </p:pic>
    </p:spTree>
    <p:extLst>
      <p:ext uri="{BB962C8B-B14F-4D97-AF65-F5344CB8AC3E}">
        <p14:creationId xmlns:p14="http://schemas.microsoft.com/office/powerpoint/2010/main" val="343759493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0" y="-8467"/>
            <a:ext cx="12192000" cy="6866467"/>
            <a:chOff x="0" y="-8467"/>
            <a:chExt cx="12192000" cy="6866467"/>
          </a:xfrm>
        </p:grpSpPr>
        <p:sp>
          <p:nvSpPr>
            <p:cNvPr id="11"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cxnSpLocks noGrp="1" noRot="1" noChangeAspect="1" noMove="1" noResize="1" noEditPoints="1" noAdjustHandles="1" noChangeArrowheads="1" noChangeShapeType="1"/>
          </p:cNvCxnSpPr>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noGrp="1" noRot="1" noChangeAspect="1" noMove="1" noResize="1" noEditPoints="1" noAdjustHandles="1" noChangeArrowheads="1" noChangeShapeType="1"/>
          </p:cNvCxnSpPr>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p:cNvSpPr>
            <a:spLocks noGrp="1" noRot="1" noChangeAspect="1" noMove="1" noResize="1" noEditPoints="1" noAdjustHandles="1" noChangeArrowheads="1" noChangeShapeType="1" noTextEdit="1"/>
          </p:cNvSpPr>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p:cNvSpPr>
            <a:spLocks noGrp="1" noRot="1" noChangeAspect="1" noMove="1" noResize="1" noEditPoints="1" noAdjustHandles="1" noChangeArrowheads="1" noChangeShapeType="1" noTextEdit="1"/>
          </p:cNvSpPr>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p:cNvSpPr>
            <a:spLocks noGrp="1" noRot="1" noChangeAspect="1" noMove="1" noResize="1" noEditPoints="1" noAdjustHandles="1" noChangeArrowheads="1" noChangeShapeType="1" noTextEdit="1"/>
          </p:cNvSpPr>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p:cNvSpPr>
            <a:spLocks noGrp="1" noRot="1" noChangeAspect="1" noMove="1" noResize="1" noEditPoints="1" noAdjustHandles="1" noChangeArrowheads="1" noChangeShapeType="1" noTextEdit="1"/>
          </p:cNvSpPr>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p:cNvSpPr>
            <a:spLocks noGrp="1" noRot="1" noChangeAspect="1" noMove="1" noResize="1" noEditPoints="1" noAdjustHandles="1" noChangeArrowheads="1" noChangeShapeType="1" noTextEdit="1"/>
          </p:cNvSpPr>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p:cNvSpPr>
            <a:spLocks noGrp="1" noRot="1" noChangeAspect="1" noMove="1" noResize="1" noEditPoints="1" noAdjustHandles="1" noChangeArrowheads="1" noChangeShapeType="1" noTextEdit="1"/>
          </p:cNvSpPr>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3"/>
          <p:cNvSpPr>
            <a:spLocks noGrp="1"/>
          </p:cNvSpPr>
          <p:nvPr>
            <p:ph type="title"/>
          </p:nvPr>
        </p:nvSpPr>
        <p:spPr>
          <a:xfrm>
            <a:off x="4422312" y="1999930"/>
            <a:ext cx="6960759" cy="2849671"/>
          </a:xfrm>
        </p:spPr>
        <p:txBody>
          <a:bodyPr vert="horz" lIns="91440" tIns="45720" rIns="91440" bIns="45720" rtlCol="0" anchor="b">
            <a:normAutofit/>
          </a:bodyPr>
          <a:lstStyle/>
          <a:p>
            <a:r>
              <a:rPr lang="zh-CN" altLang="en-US" sz="6000" dirty="0">
                <a:solidFill>
                  <a:srgbClr val="FFFFFF"/>
                </a:solidFill>
              </a:rPr>
              <a:t>后续计划性安排</a:t>
            </a:r>
            <a:br>
              <a:rPr lang="en-US" altLang="zh-CN" sz="6000" dirty="0">
                <a:solidFill>
                  <a:srgbClr val="FFFFFF"/>
                </a:solidFill>
              </a:rPr>
            </a:br>
            <a:endParaRPr lang="en-US" altLang="zh-CN" sz="6000" dirty="0">
              <a:solidFill>
                <a:srgbClr val="FFFFFF"/>
              </a:solidFill>
            </a:endParaRPr>
          </a:p>
        </p:txBody>
      </p:sp>
      <p:sp>
        <p:nvSpPr>
          <p:cNvPr id="40" name="Isosceles Triangle 39"/>
          <p:cNvSpPr>
            <a:spLocks noGrp="1" noRot="1" noChangeAspect="1" noMove="1" noResize="1" noEditPoints="1" noAdjustHandles="1" noChangeArrowheads="1" noChangeShapeType="1" noTextEdit="1"/>
          </p:cNvSpPr>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FAAC6FF-C3B8-402E-B736-DA6B66EE8AAF}"/>
              </a:ext>
            </a:extLst>
          </p:cNvPr>
          <p:cNvSpPr>
            <a:spLocks noGrp="1"/>
          </p:cNvSpPr>
          <p:nvPr>
            <p:ph type="title"/>
          </p:nvPr>
        </p:nvSpPr>
        <p:spPr/>
        <p:txBody>
          <a:bodyPr/>
          <a:lstStyle/>
          <a:p>
            <a:r>
              <a:rPr lang="zh-CN" altLang="en-US" dirty="0">
                <a:solidFill>
                  <a:schemeClr val="tx1"/>
                </a:solidFill>
              </a:rPr>
              <a:t>安装部署计划</a:t>
            </a:r>
          </a:p>
        </p:txBody>
      </p:sp>
      <p:pic>
        <p:nvPicPr>
          <p:cNvPr id="5" name="图片 4">
            <a:extLst>
              <a:ext uri="{FF2B5EF4-FFF2-40B4-BE49-F238E27FC236}">
                <a16:creationId xmlns:a16="http://schemas.microsoft.com/office/drawing/2014/main" id="{6AC755EE-617C-4317-87C9-E9A600186AF6}"/>
              </a:ext>
            </a:extLst>
          </p:cNvPr>
          <p:cNvPicPr>
            <a:picLocks noChangeAspect="1"/>
          </p:cNvPicPr>
          <p:nvPr/>
        </p:nvPicPr>
        <p:blipFill>
          <a:blip r:embed="rId2"/>
          <a:stretch>
            <a:fillRect/>
          </a:stretch>
        </p:blipFill>
        <p:spPr>
          <a:xfrm>
            <a:off x="1074283" y="1752600"/>
            <a:ext cx="8867775" cy="4495800"/>
          </a:xfrm>
          <a:prstGeom prst="rect">
            <a:avLst/>
          </a:prstGeom>
        </p:spPr>
      </p:pic>
    </p:spTree>
    <p:extLst>
      <p:ext uri="{BB962C8B-B14F-4D97-AF65-F5344CB8AC3E}">
        <p14:creationId xmlns:p14="http://schemas.microsoft.com/office/powerpoint/2010/main" val="20827518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B158-D418-4AA0-AF3A-FB2795E2003E}"/>
              </a:ext>
            </a:extLst>
          </p:cNvPr>
          <p:cNvSpPr>
            <a:spLocks noGrp="1"/>
          </p:cNvSpPr>
          <p:nvPr>
            <p:ph type="title"/>
          </p:nvPr>
        </p:nvSpPr>
        <p:spPr>
          <a:xfrm>
            <a:off x="677334" y="554832"/>
            <a:ext cx="8596668" cy="1320800"/>
          </a:xfrm>
        </p:spPr>
        <p:txBody>
          <a:bodyPr/>
          <a:lstStyle/>
          <a:p>
            <a:r>
              <a:rPr lang="zh-CN" altLang="en-US" dirty="0">
                <a:solidFill>
                  <a:schemeClr val="tx1"/>
                </a:solidFill>
              </a:rPr>
              <a:t>测试计划</a:t>
            </a:r>
          </a:p>
        </p:txBody>
      </p:sp>
      <p:pic>
        <p:nvPicPr>
          <p:cNvPr id="3" name="图片 2">
            <a:extLst>
              <a:ext uri="{FF2B5EF4-FFF2-40B4-BE49-F238E27FC236}">
                <a16:creationId xmlns:a16="http://schemas.microsoft.com/office/drawing/2014/main" id="{83204B02-3465-4CA4-94D3-1E39BAB8CF60}"/>
              </a:ext>
            </a:extLst>
          </p:cNvPr>
          <p:cNvPicPr>
            <a:picLocks noChangeAspect="1"/>
          </p:cNvPicPr>
          <p:nvPr/>
        </p:nvPicPr>
        <p:blipFill>
          <a:blip r:embed="rId2"/>
          <a:stretch>
            <a:fillRect/>
          </a:stretch>
        </p:blipFill>
        <p:spPr>
          <a:xfrm>
            <a:off x="6837125" y="0"/>
            <a:ext cx="5208080" cy="6858000"/>
          </a:xfrm>
          <a:prstGeom prst="rect">
            <a:avLst/>
          </a:prstGeom>
        </p:spPr>
      </p:pic>
      <p:pic>
        <p:nvPicPr>
          <p:cNvPr id="4" name="图片 3">
            <a:extLst>
              <a:ext uri="{FF2B5EF4-FFF2-40B4-BE49-F238E27FC236}">
                <a16:creationId xmlns:a16="http://schemas.microsoft.com/office/drawing/2014/main" id="{9D5200C2-785E-4C02-9B4E-03B27DBC3C64}"/>
              </a:ext>
            </a:extLst>
          </p:cNvPr>
          <p:cNvPicPr>
            <a:picLocks noChangeAspect="1"/>
          </p:cNvPicPr>
          <p:nvPr/>
        </p:nvPicPr>
        <p:blipFill>
          <a:blip r:embed="rId3"/>
          <a:stretch>
            <a:fillRect/>
          </a:stretch>
        </p:blipFill>
        <p:spPr>
          <a:xfrm>
            <a:off x="380617" y="1664833"/>
            <a:ext cx="6753225" cy="2352675"/>
          </a:xfrm>
          <a:prstGeom prst="rect">
            <a:avLst/>
          </a:prstGeom>
        </p:spPr>
      </p:pic>
      <p:pic>
        <p:nvPicPr>
          <p:cNvPr id="5" name="图片 4">
            <a:extLst>
              <a:ext uri="{FF2B5EF4-FFF2-40B4-BE49-F238E27FC236}">
                <a16:creationId xmlns:a16="http://schemas.microsoft.com/office/drawing/2014/main" id="{CB01D25A-BF30-4DC8-B7DD-2689D0677997}"/>
              </a:ext>
            </a:extLst>
          </p:cNvPr>
          <p:cNvPicPr>
            <a:picLocks noChangeAspect="1"/>
          </p:cNvPicPr>
          <p:nvPr/>
        </p:nvPicPr>
        <p:blipFill>
          <a:blip r:embed="rId4"/>
          <a:stretch>
            <a:fillRect/>
          </a:stretch>
        </p:blipFill>
        <p:spPr>
          <a:xfrm>
            <a:off x="488386" y="3943349"/>
            <a:ext cx="6067425" cy="2924175"/>
          </a:xfrm>
          <a:prstGeom prst="rect">
            <a:avLst/>
          </a:prstGeom>
        </p:spPr>
      </p:pic>
    </p:spTree>
    <p:extLst>
      <p:ext uri="{BB962C8B-B14F-4D97-AF65-F5344CB8AC3E}">
        <p14:creationId xmlns:p14="http://schemas.microsoft.com/office/powerpoint/2010/main" val="9373335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7B4D00-4A4B-4D62-87C3-3948D891F1E5}"/>
              </a:ext>
            </a:extLst>
          </p:cNvPr>
          <p:cNvSpPr>
            <a:spLocks noGrp="1"/>
          </p:cNvSpPr>
          <p:nvPr>
            <p:ph type="title"/>
          </p:nvPr>
        </p:nvSpPr>
        <p:spPr/>
        <p:txBody>
          <a:bodyPr/>
          <a:lstStyle/>
          <a:p>
            <a:r>
              <a:rPr lang="zh-CN" altLang="en-US" dirty="0">
                <a:solidFill>
                  <a:schemeClr val="tx1"/>
                </a:solidFill>
              </a:rPr>
              <a:t>软件培训计划</a:t>
            </a:r>
          </a:p>
        </p:txBody>
      </p:sp>
      <p:pic>
        <p:nvPicPr>
          <p:cNvPr id="3" name="图片 2">
            <a:extLst>
              <a:ext uri="{FF2B5EF4-FFF2-40B4-BE49-F238E27FC236}">
                <a16:creationId xmlns:a16="http://schemas.microsoft.com/office/drawing/2014/main" id="{FBC3A234-A053-4DA1-B659-1CC6DB4F9A9D}"/>
              </a:ext>
            </a:extLst>
          </p:cNvPr>
          <p:cNvPicPr>
            <a:picLocks noChangeAspect="1"/>
          </p:cNvPicPr>
          <p:nvPr/>
        </p:nvPicPr>
        <p:blipFill>
          <a:blip r:embed="rId2"/>
          <a:stretch>
            <a:fillRect/>
          </a:stretch>
        </p:blipFill>
        <p:spPr>
          <a:xfrm>
            <a:off x="351744" y="1581150"/>
            <a:ext cx="8353425" cy="3695700"/>
          </a:xfrm>
          <a:prstGeom prst="rect">
            <a:avLst/>
          </a:prstGeom>
        </p:spPr>
      </p:pic>
      <p:pic>
        <p:nvPicPr>
          <p:cNvPr id="4" name="图片 3">
            <a:extLst>
              <a:ext uri="{FF2B5EF4-FFF2-40B4-BE49-F238E27FC236}">
                <a16:creationId xmlns:a16="http://schemas.microsoft.com/office/drawing/2014/main" id="{B886D77F-C823-4A10-95CD-57DE0B617070}"/>
              </a:ext>
            </a:extLst>
          </p:cNvPr>
          <p:cNvPicPr>
            <a:picLocks noChangeAspect="1"/>
          </p:cNvPicPr>
          <p:nvPr/>
        </p:nvPicPr>
        <p:blipFill>
          <a:blip r:embed="rId3"/>
          <a:stretch>
            <a:fillRect/>
          </a:stretch>
        </p:blipFill>
        <p:spPr>
          <a:xfrm>
            <a:off x="3641772" y="1930400"/>
            <a:ext cx="8399188" cy="4723433"/>
          </a:xfrm>
          <a:prstGeom prst="rect">
            <a:avLst/>
          </a:prstGeom>
        </p:spPr>
      </p:pic>
    </p:spTree>
    <p:extLst>
      <p:ext uri="{BB962C8B-B14F-4D97-AF65-F5344CB8AC3E}">
        <p14:creationId xmlns:p14="http://schemas.microsoft.com/office/powerpoint/2010/main" val="3614553106"/>
      </p:ext>
    </p:extLst>
  </p:cSld>
  <p:clrMapOvr>
    <a:masterClrMapping/>
  </p:clrMapOvr>
</p:sld>
</file>

<file path=ppt/theme/theme1.xml><?xml version="1.0" encoding="utf-8"?>
<a:theme xmlns:a="http://schemas.openxmlformats.org/drawingml/2006/main" name="平面">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267</TotalTime>
  <Words>2108</Words>
  <Application>Microsoft Office PowerPoint</Application>
  <PresentationFormat>宽屏</PresentationFormat>
  <Paragraphs>477</Paragraphs>
  <Slides>109</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109</vt:i4>
      </vt:variant>
    </vt:vector>
  </HeadingPairs>
  <TitlesOfParts>
    <vt:vector size="117" baseType="lpstr">
      <vt:lpstr>等线</vt:lpstr>
      <vt:lpstr>宋体</vt:lpstr>
      <vt:lpstr>Arial</vt:lpstr>
      <vt:lpstr>Calibri</vt:lpstr>
      <vt:lpstr>Times New Roman</vt:lpstr>
      <vt:lpstr>Trebuchet MS</vt:lpstr>
      <vt:lpstr>Wingdings 3</vt:lpstr>
      <vt:lpstr>平面</vt:lpstr>
      <vt:lpstr>项目最终评审</vt:lpstr>
      <vt:lpstr>目录</vt:lpstr>
      <vt:lpstr>PowerPoint 演示文稿</vt:lpstr>
      <vt:lpstr>参考文献</vt:lpstr>
      <vt:lpstr>里程碑 </vt:lpstr>
      <vt:lpstr>PowerPoint 演示文稿</vt:lpstr>
      <vt:lpstr>PowerPoint 演示文稿</vt:lpstr>
      <vt:lpstr>项目章程 </vt:lpstr>
      <vt:lpstr>PowerPoint 演示文稿</vt:lpstr>
      <vt:lpstr>PowerPoint 演示文稿</vt:lpstr>
      <vt:lpstr>PowerPoint 演示文稿</vt:lpstr>
      <vt:lpstr>需求项目计划 </vt:lpstr>
      <vt:lpstr>PowerPoint 演示文稿</vt:lpstr>
      <vt:lpstr>会议记录</vt:lpstr>
      <vt:lpstr>日常会议记录</vt:lpstr>
      <vt:lpstr>PowerPoint 演示文稿</vt:lpstr>
      <vt:lpstr>PowerPoint 演示文稿</vt:lpstr>
      <vt:lpstr>内部评审记录 </vt:lpstr>
      <vt:lpstr>PowerPoint 演示文稿</vt:lpstr>
      <vt:lpstr>PowerPoint 演示文稿</vt:lpstr>
      <vt:lpstr>配置管理工具 </vt:lpstr>
      <vt:lpstr>PowerPoint 演示文稿</vt:lpstr>
      <vt:lpstr>PowerPoint 演示文稿</vt:lpstr>
      <vt:lpstr>文档历史版本 </vt:lpstr>
      <vt:lpstr>PowerPoint 演示文稿</vt:lpstr>
      <vt:lpstr>WBS </vt:lpstr>
      <vt:lpstr>PowerPoint 演示文稿</vt:lpstr>
      <vt:lpstr>GANTT图 </vt:lpstr>
      <vt:lpstr>PowerPoint 演示文稿</vt:lpstr>
      <vt:lpstr>PowerPoint 演示文稿</vt:lpstr>
      <vt:lpstr>PowerPoint 演示文稿</vt:lpstr>
      <vt:lpstr>PowerPoint 演示文稿</vt:lpstr>
      <vt:lpstr>PowerPoint 演示文稿</vt:lpstr>
      <vt:lpstr>PowerPoint 演示文稿</vt:lpstr>
      <vt:lpstr>必要子计划 </vt:lpstr>
      <vt:lpstr>PowerPoint 演示文稿</vt:lpstr>
      <vt:lpstr>PowerPoint 演示文稿</vt:lpstr>
      <vt:lpstr>PowerPoint 演示文稿</vt:lpstr>
      <vt:lpstr>Vision&amp;Scope </vt:lpstr>
      <vt:lpstr>PowerPoint 演示文稿</vt:lpstr>
      <vt:lpstr>PowerPoint 演示文稿</vt:lpstr>
      <vt:lpstr>PowerPoint 演示文稿</vt:lpstr>
      <vt:lpstr>用户群和用户代表 </vt:lpstr>
      <vt:lpstr>用户群分类</vt:lpstr>
      <vt:lpstr>用户代表</vt:lpstr>
      <vt:lpstr>需求获取/确认 </vt:lpstr>
      <vt:lpstr>用户邀请函 教师</vt:lpstr>
      <vt:lpstr>游客</vt:lpstr>
      <vt:lpstr>学生</vt:lpstr>
      <vt:lpstr>管理员</vt:lpstr>
      <vt:lpstr>访谈记录</vt:lpstr>
      <vt:lpstr>界面原型 </vt:lpstr>
      <vt:lpstr>PowerPoint 演示文稿</vt:lpstr>
      <vt:lpstr>PowerPoint 演示文稿</vt:lpstr>
      <vt:lpstr>PowerPoint 演示文稿</vt:lpstr>
      <vt:lpstr>PowerPoint 演示文稿</vt:lpstr>
      <vt:lpstr>PowerPoint 演示文稿</vt:lpstr>
      <vt:lpstr>用例文档 </vt:lpstr>
      <vt:lpstr>用例统计</vt:lpstr>
      <vt:lpstr>PowerPoint 演示文稿</vt:lpstr>
      <vt:lpstr>PowerPoint 演示文稿</vt:lpstr>
      <vt:lpstr>PowerPoint 演示文稿</vt:lpstr>
      <vt:lpstr>PowerPoint 演示文稿</vt:lpstr>
      <vt:lpstr>PowerPoint 演示文稿</vt:lpstr>
      <vt:lpstr>非功能性需求 </vt:lpstr>
      <vt:lpstr>PowerPoint 演示文稿</vt:lpstr>
      <vt:lpstr>需求优先级 </vt:lpstr>
      <vt:lpstr>PowerPoint 演示文稿</vt:lpstr>
      <vt:lpstr>PowerPoint 演示文稿</vt:lpstr>
      <vt:lpstr>需求冲突 </vt:lpstr>
      <vt:lpstr>JAD会议记录</vt:lpstr>
      <vt:lpstr>数据字典、ER图 </vt:lpstr>
      <vt:lpstr>PowerPoint 演示文稿</vt:lpstr>
      <vt:lpstr>PowerPoint 演示文稿</vt:lpstr>
      <vt:lpstr>系统运行环境 </vt:lpstr>
      <vt:lpstr>PowerPoint 演示文稿</vt:lpstr>
      <vt:lpstr>UML图例 </vt:lpstr>
      <vt:lpstr>PowerPoint 演示文稿</vt:lpstr>
      <vt:lpstr>PowerPoint 演示文稿</vt:lpstr>
      <vt:lpstr>测试用例 </vt:lpstr>
      <vt:lpstr>PowerPoint 演示文稿</vt:lpstr>
      <vt:lpstr>PowerPoint 演示文稿</vt:lpstr>
      <vt:lpstr>用户手册 </vt:lpstr>
      <vt:lpstr>PowerPoint 演示文稿</vt:lpstr>
      <vt:lpstr>PowerPoint 演示文稿</vt:lpstr>
      <vt:lpstr>Baseline </vt:lpstr>
      <vt:lpstr>PowerPoint 演示文稿</vt:lpstr>
      <vt:lpstr>需求管理工具 </vt:lpstr>
      <vt:lpstr>PowerPoint 演示文稿</vt:lpstr>
      <vt:lpstr>CCB组织 </vt:lpstr>
      <vt:lpstr>PowerPoint 演示文稿</vt:lpstr>
      <vt:lpstr>需求变更申请和分析 </vt:lpstr>
      <vt:lpstr>PowerPoint 演示文稿</vt:lpstr>
      <vt:lpstr>PowerPoint 演示文稿</vt:lpstr>
      <vt:lpstr>PowerPoint 演示文稿</vt:lpstr>
      <vt:lpstr>后续计划性安排 </vt:lpstr>
      <vt:lpstr>安装部署计划</vt:lpstr>
      <vt:lpstr>测试计划</vt:lpstr>
      <vt:lpstr>软件培训计划</vt:lpstr>
      <vt:lpstr>系统设计与实现计划</vt:lpstr>
      <vt:lpstr>系统维护计划</vt:lpstr>
      <vt:lpstr>Team Building </vt:lpstr>
      <vt:lpstr>PowerPoint 演示文稿</vt:lpstr>
      <vt:lpstr>项目总结报告 </vt:lpstr>
      <vt:lpstr>PowerPoint 演示文稿</vt:lpstr>
      <vt:lpstr>PowerPoint 演示文稿</vt:lpstr>
      <vt:lpstr>成员绩效排序 </vt:lpstr>
      <vt:lpstr>PowerPoint 演示文稿</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软件需求规格说明书 评审</dc:title>
  <dc:creator>oliver hawk</dc:creator>
  <cp:lastModifiedBy>oliver hawk</cp:lastModifiedBy>
  <cp:revision>26</cp:revision>
  <dcterms:created xsi:type="dcterms:W3CDTF">2019-01-11T06:36:00Z</dcterms:created>
  <dcterms:modified xsi:type="dcterms:W3CDTF">2019-01-15T15:58:57Z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